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56" r:id="rId6"/>
    <p:sldId id="274" r:id="rId7"/>
    <p:sldId id="284" r:id="rId8"/>
    <p:sldId id="285" r:id="rId9"/>
    <p:sldId id="280" r:id="rId10"/>
    <p:sldId id="286" r:id="rId11"/>
    <p:sldId id="287" r:id="rId12"/>
    <p:sldId id="288" r:id="rId13"/>
    <p:sldId id="281" r:id="rId14"/>
    <p:sldId id="266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A1A7"/>
    <a:srgbClr val="375D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6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1F7D2-EED2-4ED7-9010-CB3BD8A33BA5}" type="datetimeFigureOut">
              <a:rPr lang="cs-CZ"/>
              <a:pPr>
                <a:defRPr/>
              </a:pPr>
              <a:t>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DD16D2-3C84-4BEA-A934-E6D94B76B5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9345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FF1461-D563-433B-98D8-E25AFFF293B2}" type="datetimeFigureOut">
              <a:rPr lang="cs-CZ"/>
              <a:pPr>
                <a:defRPr/>
              </a:pPr>
              <a:t>5.2.2018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D048CA-DD70-4E53-AFDE-23C86CCC4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6656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205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782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BE96-5AF7-46CF-9597-C00C43CFFD34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AC71-1241-404C-9642-073A4CF9D6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D644-7F60-453A-BBA5-EA8E3B8FEDF5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F290-25A2-4920-B440-CF4B95608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74D3-B4C4-43A8-939F-12F27C2ED049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22BE-07AB-49FB-9CC9-799C8589F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D763-E2AD-4692-8CDB-155D92AF9521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B989A-736B-4112-A9DC-B105390CA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ABD6-7D53-45A3-BC7E-30D0BA715D16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758D-FEEC-4963-815D-470D1F493A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FF38-DC2D-47AD-BE8B-18058ED93BE3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5CD9-4B16-4503-AC9F-345DE8C8D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BB54-A70F-49E0-B643-48C20A104218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7FCB-DA46-4A68-9D03-EFADCA630C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2ED8-1C0F-4C06-9502-33930D05968C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4F10-08C1-45D6-9B82-8C05CA066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1DE7-92F2-427D-A7B5-F87D52195708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D08B-778A-467E-8138-F306B69AB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2D6B-BFED-4997-A1FC-ADCD7774850E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F8B9-2EAB-47AD-852B-8E00229E4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8108-B75D-4263-87E7-27394EE1060C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5A4E-CDDF-4442-9A9B-8C572ACE57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7478C1-12A2-403A-A159-C66F0B995303}" type="datetime1">
              <a:rPr lang="cs-CZ"/>
              <a:pPr>
                <a:defRPr/>
              </a:pPr>
              <a:t>5.2.2018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 smtClean="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/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AEE9D0-5CC5-434E-976D-F005C59FA4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7887791" cy="14700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3200" dirty="0" smtClean="0"/>
              <a:t>Sítě sociálních služeb </a:t>
            </a:r>
            <a:br>
              <a:rPr lang="cs-CZ" sz="3200" dirty="0" smtClean="0"/>
            </a:br>
            <a:r>
              <a:rPr lang="cs-CZ" sz="3200" dirty="0" smtClean="0"/>
              <a:t>Ústeckého kraje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7887791" cy="720080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6. </a:t>
            </a:r>
            <a:r>
              <a:rPr lang="cs-CZ" dirty="0">
                <a:solidFill>
                  <a:schemeClr val="tx1"/>
                </a:solidFill>
              </a:rPr>
              <a:t>setkání s poskytovateli sociálních služeb v Ústeckém kraji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Bc. Eva Feltlová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Tel: 475 657 392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E-mail: feltlova.e@kr-ustecky.cz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920880" cy="1143000"/>
          </a:xfrm>
        </p:spPr>
        <p:txBody>
          <a:bodyPr/>
          <a:lstStyle/>
          <a:p>
            <a:r>
              <a:rPr lang="cs-CZ" dirty="0"/>
              <a:t>Metodika zajištění </a:t>
            </a:r>
            <a:r>
              <a:rPr lang="cs-CZ" dirty="0" smtClean="0"/>
              <a:t>sítí </a:t>
            </a:r>
            <a:r>
              <a:rPr lang="cs-CZ" dirty="0"/>
              <a:t>sociálních služeb </a:t>
            </a:r>
            <a:r>
              <a:rPr lang="cs-CZ" dirty="0" smtClean="0"/>
              <a:t>Ústeckého kraje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717031"/>
            <a:ext cx="8280920" cy="2409131"/>
          </a:xfrm>
        </p:spPr>
        <p:txBody>
          <a:bodyPr/>
          <a:lstStyle/>
          <a:p>
            <a:r>
              <a:rPr lang="cs-CZ" dirty="0" smtClean="0"/>
              <a:t>Poslední aktualizace, která byla schválena Zastupitelstvem Ústeckého kraje č. </a:t>
            </a:r>
            <a:r>
              <a:rPr lang="cs-CZ" dirty="0"/>
              <a:t>028/9Z/2017</a:t>
            </a:r>
            <a:r>
              <a:rPr lang="cs-CZ" dirty="0" smtClean="0"/>
              <a:t> proběhla 11. 12. 2017.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57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59365"/>
            <a:ext cx="8219256" cy="1143000"/>
          </a:xfrm>
        </p:spPr>
        <p:txBody>
          <a:bodyPr/>
          <a:lstStyle/>
          <a:p>
            <a:r>
              <a:rPr lang="cs-CZ" sz="3200" dirty="0" smtClean="0"/>
              <a:t>Změny v metodice zajištění sítí sociálních služeb Ústeckého kraje - ZSK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924944"/>
            <a:ext cx="8219255" cy="3656027"/>
          </a:xfrm>
        </p:spPr>
        <p:txBody>
          <a:bodyPr/>
          <a:lstStyle/>
          <a:p>
            <a:r>
              <a:rPr lang="cs-CZ" sz="2000" dirty="0" smtClean="0"/>
              <a:t>Část IV., bod 6 – U sociálních služeb poskytujících </a:t>
            </a:r>
            <a:r>
              <a:rPr lang="cs-CZ" sz="2000" u="sng" dirty="0" smtClean="0"/>
              <a:t>pobytové služby v </a:t>
            </a:r>
            <a:r>
              <a:rPr lang="cs-CZ" sz="2000" u="sng" dirty="0"/>
              <a:t>oblasti služeb sociální péče</a:t>
            </a:r>
            <a:r>
              <a:rPr lang="cs-CZ" sz="2000" dirty="0"/>
              <a:t>, bude umožněno převádění kapacit (lůžek) bez vydefinování optimální kapacity v AP na daný rok, za předpokladu předchozího schválení KÚÚK změny kapacit lůžek, tj. snížení kapacity z jedné pobytové sociální služby a navýšení kapacity na druhé sociální službě. Celkový počet lůžek poskytovatele musí být zachován nebo snížen. </a:t>
            </a:r>
            <a:endParaRPr lang="cs-CZ" dirty="0"/>
          </a:p>
          <a:p>
            <a:r>
              <a:rPr lang="cs-CZ" sz="2000" dirty="0" smtClean="0"/>
              <a:t>Část IX., bod 5 – V případě </a:t>
            </a:r>
            <a:r>
              <a:rPr lang="cs-CZ" sz="2000" dirty="0"/>
              <a:t>monitoringu u sociální služby zařazené do Základní sítě kraje si Ústecký kraj vyžádá </a:t>
            </a:r>
            <a:r>
              <a:rPr lang="cs-CZ" sz="2000" dirty="0" smtClean="0"/>
              <a:t>vyjádření </a:t>
            </a:r>
            <a:r>
              <a:rPr lang="cs-CZ" sz="2000" dirty="0"/>
              <a:t>k potřebnosti sociální služby </a:t>
            </a:r>
            <a:r>
              <a:rPr lang="cs-CZ" sz="2000" u="sng" dirty="0"/>
              <a:t>u obce s rozšířenou působností</a:t>
            </a:r>
            <a:r>
              <a:rPr lang="cs-CZ" sz="2000" dirty="0"/>
              <a:t>. Dále si může vyžádat vyjádření obce II. a I. typu, v jejíž lokalitě sociální služba působí.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36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785938"/>
            <a:ext cx="8291264" cy="1143000"/>
          </a:xfrm>
        </p:spPr>
        <p:txBody>
          <a:bodyPr/>
          <a:lstStyle/>
          <a:p>
            <a:r>
              <a:rPr lang="cs-CZ" sz="3200" dirty="0"/>
              <a:t>Změny v metodice zajištění </a:t>
            </a:r>
            <a:r>
              <a:rPr lang="cs-CZ" sz="3200" dirty="0" smtClean="0"/>
              <a:t>sítí </a:t>
            </a:r>
            <a:r>
              <a:rPr lang="cs-CZ" sz="3200" dirty="0"/>
              <a:t>sociálních služeb Ústeckého </a:t>
            </a:r>
            <a:r>
              <a:rPr lang="cs-CZ" sz="3200" dirty="0" smtClean="0"/>
              <a:t>kraje - RSK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071813"/>
            <a:ext cx="8291263" cy="3054350"/>
          </a:xfrm>
        </p:spPr>
        <p:txBody>
          <a:bodyPr/>
          <a:lstStyle/>
          <a:p>
            <a:r>
              <a:rPr lang="cs-CZ" sz="2200" dirty="0" smtClean="0"/>
              <a:t>Část XIII., bod 1 – V návaznosti </a:t>
            </a:r>
            <a:r>
              <a:rPr lang="cs-CZ" sz="2200" dirty="0"/>
              <a:t>na realizaci projektů poskytovatelů sociálních služeb v rámci Operačního programu Zaměstnanost (dále jen „OPZ“) a </a:t>
            </a:r>
            <a:r>
              <a:rPr lang="cs-CZ" sz="2200" u="sng" dirty="0"/>
              <a:t>jiných </a:t>
            </a:r>
            <a:r>
              <a:rPr lang="cs-CZ" sz="2200" u="sng" dirty="0" smtClean="0"/>
              <a:t>zdrojů </a:t>
            </a:r>
            <a:r>
              <a:rPr lang="cs-CZ" sz="2200" dirty="0"/>
              <a:t>Ústecký kraj zřizuje tzv. rozvojovou síť sociálních služeb Ústeckého kraje (dále jen „Rozvojová síť kraje</a:t>
            </a:r>
            <a:r>
              <a:rPr lang="cs-CZ" sz="2200" dirty="0" smtClean="0"/>
              <a:t>“). </a:t>
            </a:r>
          </a:p>
          <a:p>
            <a:pPr marL="0" indent="0">
              <a:buNone/>
            </a:pPr>
            <a:endParaRPr lang="cs-CZ" sz="2200" dirty="0" smtClean="0"/>
          </a:p>
          <a:p>
            <a:r>
              <a:rPr lang="cs-CZ" sz="2200" dirty="0" smtClean="0"/>
              <a:t>Část XIII., bod 2 – Sociálním </a:t>
            </a:r>
            <a:r>
              <a:rPr lang="cs-CZ" sz="2200" dirty="0"/>
              <a:t>službám bude vydáno tzv. </a:t>
            </a:r>
            <a:r>
              <a:rPr lang="cs-CZ" sz="2200" dirty="0" smtClean="0"/>
              <a:t>Podmíněné pověření</a:t>
            </a:r>
            <a:r>
              <a:rPr lang="cs-CZ" sz="2200" dirty="0"/>
              <a:t>, které bude obsahovat rozsah a obsah sociální služby a </a:t>
            </a:r>
            <a:r>
              <a:rPr lang="cs-CZ" sz="2200" u="sng" dirty="0"/>
              <a:t>bude platné po dobu trvání projektu</a:t>
            </a:r>
            <a:r>
              <a:rPr lang="cs-CZ" sz="22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801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785938"/>
            <a:ext cx="8291264" cy="1143000"/>
          </a:xfrm>
        </p:spPr>
        <p:txBody>
          <a:bodyPr/>
          <a:lstStyle/>
          <a:p>
            <a:r>
              <a:rPr lang="cs-CZ" dirty="0"/>
              <a:t>Aktualizace </a:t>
            </a:r>
            <a:r>
              <a:rPr lang="cs-CZ" dirty="0" smtClean="0"/>
              <a:t>sítí </a:t>
            </a:r>
            <a:r>
              <a:rPr lang="cs-CZ" dirty="0"/>
              <a:t>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2928938"/>
            <a:ext cx="8291264" cy="3740422"/>
          </a:xfrm>
        </p:spPr>
        <p:txBody>
          <a:bodyPr/>
          <a:lstStyle/>
          <a:p>
            <a:pPr algn="just"/>
            <a:r>
              <a:rPr lang="cs-CZ" sz="2400" dirty="0"/>
              <a:t>Aktualizace probíhá 2x ročně, přičemž první kolo je zaměřeno na rok stávající, druhé kolo je zaměřeno </a:t>
            </a:r>
            <a:br>
              <a:rPr lang="cs-CZ" sz="2400" dirty="0"/>
            </a:br>
            <a:r>
              <a:rPr lang="cs-CZ" sz="2400" dirty="0"/>
              <a:t>na následující rok</a:t>
            </a:r>
          </a:p>
          <a:p>
            <a:pPr algn="just"/>
            <a:r>
              <a:rPr lang="cs-CZ" sz="2400" dirty="0" smtClean="0"/>
              <a:t>březen 2018 - </a:t>
            </a:r>
            <a:r>
              <a:rPr lang="cs-CZ" sz="2400" dirty="0"/>
              <a:t>I. kolo aktualizace Základní </a:t>
            </a:r>
            <a:r>
              <a:rPr lang="cs-CZ" sz="2400" dirty="0" smtClean="0"/>
              <a:t>a Rozvojové sítě kraje (</a:t>
            </a:r>
            <a:r>
              <a:rPr lang="cs-CZ" sz="2400" dirty="0"/>
              <a:t>platné od 1. 7. </a:t>
            </a:r>
            <a:r>
              <a:rPr lang="cs-CZ" sz="2400" dirty="0" smtClean="0"/>
              <a:t>2018)</a:t>
            </a:r>
            <a:endParaRPr lang="cs-CZ" sz="2400" dirty="0"/>
          </a:p>
          <a:p>
            <a:pPr algn="just"/>
            <a:r>
              <a:rPr lang="cs-CZ" sz="2400" dirty="0" smtClean="0"/>
              <a:t>srpen 2018 - II</a:t>
            </a:r>
            <a:r>
              <a:rPr lang="cs-CZ" sz="2400" dirty="0"/>
              <a:t>. kolo aktualizace </a:t>
            </a:r>
            <a:r>
              <a:rPr lang="cs-CZ" sz="2400" dirty="0" smtClean="0"/>
              <a:t>Základní a </a:t>
            </a:r>
            <a:r>
              <a:rPr lang="cs-CZ" sz="2400" dirty="0"/>
              <a:t>Rozvojové sítě </a:t>
            </a:r>
            <a:r>
              <a:rPr lang="cs-CZ" sz="2400" dirty="0" smtClean="0"/>
              <a:t>kraje </a:t>
            </a:r>
            <a:r>
              <a:rPr lang="cs-CZ" sz="2400" dirty="0"/>
              <a:t>na </a:t>
            </a:r>
            <a:r>
              <a:rPr lang="cs-CZ" sz="2400" dirty="0" smtClean="0"/>
              <a:t>(</a:t>
            </a:r>
            <a:r>
              <a:rPr lang="cs-CZ" sz="2400" dirty="0"/>
              <a:t>platné od 1. 1. </a:t>
            </a:r>
            <a:r>
              <a:rPr lang="cs-CZ" sz="2400" smtClean="0"/>
              <a:t>2019)  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945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3" y="1785938"/>
            <a:ext cx="8147248" cy="1143000"/>
          </a:xfrm>
        </p:spPr>
        <p:txBody>
          <a:bodyPr/>
          <a:lstStyle/>
          <a:p>
            <a:r>
              <a:rPr lang="cs-CZ" dirty="0"/>
              <a:t>Aktualizace spočívá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3" y="3071813"/>
            <a:ext cx="7776863" cy="3054350"/>
          </a:xfrm>
        </p:spPr>
        <p:txBody>
          <a:bodyPr/>
          <a:lstStyle/>
          <a:p>
            <a:pPr marL="914400" lvl="1" indent="-457200" algn="just">
              <a:buAutoNum type="arabicPeriod"/>
            </a:pPr>
            <a:r>
              <a:rPr lang="cs-CZ" dirty="0" smtClean="0"/>
              <a:t>v </a:t>
            </a:r>
            <a:r>
              <a:rPr lang="cs-CZ" dirty="0"/>
              <a:t>zařazení sociálních služeb do základní sítě </a:t>
            </a:r>
            <a:r>
              <a:rPr lang="cs-CZ" dirty="0" smtClean="0"/>
              <a:t>kraje</a:t>
            </a:r>
          </a:p>
          <a:p>
            <a:pPr marL="914400" lvl="1" indent="-457200" algn="just">
              <a:buAutoNum type="arabicPeriod"/>
            </a:pPr>
            <a:r>
              <a:rPr lang="cs-CZ" dirty="0" smtClean="0"/>
              <a:t>ve </a:t>
            </a:r>
            <a:r>
              <a:rPr lang="cs-CZ" dirty="0"/>
              <a:t>změně údajů sociálních služeb zařazených v základní síti </a:t>
            </a:r>
            <a:r>
              <a:rPr lang="cs-CZ" dirty="0" smtClean="0"/>
              <a:t>kraje</a:t>
            </a:r>
          </a:p>
          <a:p>
            <a:pPr marL="914400" lvl="1" indent="-457200" algn="just">
              <a:buAutoNum type="arabicPeriod"/>
            </a:pPr>
            <a:r>
              <a:rPr lang="cs-CZ" dirty="0" smtClean="0"/>
              <a:t>ve </a:t>
            </a:r>
            <a:r>
              <a:rPr lang="cs-CZ" dirty="0"/>
              <a:t>vyřazení sociálních služeb ze základní sítě kraje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4001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85938"/>
            <a:ext cx="8219257" cy="1143000"/>
          </a:xfrm>
        </p:spPr>
        <p:txBody>
          <a:bodyPr/>
          <a:lstStyle/>
          <a:p>
            <a:r>
              <a:rPr lang="cs-CZ" sz="3200" dirty="0" smtClean="0"/>
              <a:t>Podávání žádostí o zařazení sociální služby do základní a rozvojové sítě kraje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71813"/>
            <a:ext cx="8219257" cy="305435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Pro podávání žádostí o zařazení sociální služby do základní a rozvojové sítě kraje vyhlásí Ústecký kraj výzvu, a to v souladu s prioritami a cíli stanovenými v AP na daný rok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Žádost podává:</a:t>
            </a:r>
          </a:p>
          <a:p>
            <a:pPr lvl="1" algn="just">
              <a:buAutoNum type="arabicPeriod"/>
            </a:pPr>
            <a:r>
              <a:rPr lang="cs-CZ" sz="2000" dirty="0" smtClean="0"/>
              <a:t>Sociální služba </a:t>
            </a:r>
            <a:r>
              <a:rPr lang="cs-CZ" sz="2000" b="1" dirty="0" smtClean="0"/>
              <a:t>nezařazená</a:t>
            </a:r>
            <a:r>
              <a:rPr lang="cs-CZ" sz="2000" dirty="0" smtClean="0"/>
              <a:t> do základní sítě kraje – nová, stávající</a:t>
            </a:r>
          </a:p>
          <a:p>
            <a:pPr lvl="1" algn="just">
              <a:buAutoNum type="arabicPeriod"/>
            </a:pPr>
            <a:r>
              <a:rPr lang="cs-CZ" sz="2000" dirty="0" smtClean="0"/>
              <a:t>Sociální služba zařazená v základní síti kraje </a:t>
            </a:r>
            <a:r>
              <a:rPr lang="cs-CZ" sz="2000" b="1" dirty="0" smtClean="0"/>
              <a:t>navyšující kapacitu</a:t>
            </a:r>
          </a:p>
          <a:p>
            <a:pPr lvl="1" algn="just">
              <a:buAutoNum type="arabicPeriod"/>
            </a:pPr>
            <a:r>
              <a:rPr lang="cs-CZ" sz="2000" dirty="0" smtClean="0"/>
              <a:t>Sociální služba zařazená v základní síti kraje zřizující </a:t>
            </a:r>
            <a:r>
              <a:rPr lang="cs-CZ" sz="2000" b="1" dirty="0" smtClean="0"/>
              <a:t>nové místo poskytování</a:t>
            </a:r>
            <a:r>
              <a:rPr lang="cs-CZ" sz="2000" dirty="0" smtClean="0"/>
              <a:t> (doporučujeme nový identifikátor)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14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1" y="1844824"/>
            <a:ext cx="8208911" cy="936104"/>
          </a:xfrm>
        </p:spPr>
        <p:txBody>
          <a:bodyPr/>
          <a:lstStyle/>
          <a:p>
            <a:r>
              <a:rPr lang="cs-CZ" sz="2800" dirty="0"/>
              <a:t>Žádost o změnu průměrných přepočtených </a:t>
            </a:r>
            <a:r>
              <a:rPr lang="cs-CZ" sz="2800" dirty="0" smtClean="0"/>
              <a:t>úvazků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1" y="2924944"/>
            <a:ext cx="8075239" cy="3201219"/>
          </a:xfrm>
        </p:spPr>
        <p:txBody>
          <a:bodyPr/>
          <a:lstStyle/>
          <a:p>
            <a:pPr algn="just"/>
            <a:r>
              <a:rPr lang="cs-CZ" sz="2000" dirty="0" smtClean="0"/>
              <a:t>Poskytovatel </a:t>
            </a:r>
            <a:r>
              <a:rPr lang="cs-CZ" sz="2000" dirty="0"/>
              <a:t>je povinen podat tuto žádost v případě, kdy mění průměrný přepočtený úvazek na další období aktualizace, a to </a:t>
            </a:r>
            <a:br>
              <a:rPr lang="cs-CZ" sz="2000" dirty="0"/>
            </a:br>
            <a:r>
              <a:rPr lang="cs-CZ" sz="2000" dirty="0"/>
              <a:t>v termínu vyhlášení výzvy pro podávání </a:t>
            </a:r>
            <a:r>
              <a:rPr lang="cs-CZ" sz="2000" dirty="0" smtClean="0"/>
              <a:t>žádosti.</a:t>
            </a:r>
          </a:p>
          <a:p>
            <a:pPr algn="just"/>
            <a:r>
              <a:rPr lang="cs-CZ" sz="2000" dirty="0" smtClean="0"/>
              <a:t>Změnu </a:t>
            </a:r>
            <a:r>
              <a:rPr lang="cs-CZ" sz="2000" dirty="0"/>
              <a:t>personálního zajištění posuzuje odborná pracovní skupina odboru a předkládá návrh o schválení či neschválení orgánům </a:t>
            </a:r>
            <a:r>
              <a:rPr lang="cs-CZ" sz="2000" dirty="0" smtClean="0"/>
              <a:t>kraje.</a:t>
            </a:r>
          </a:p>
          <a:p>
            <a:pPr algn="just"/>
            <a:r>
              <a:rPr lang="cs-CZ" sz="2000" dirty="0" smtClean="0"/>
              <a:t>Posuzuje </a:t>
            </a:r>
            <a:r>
              <a:rPr lang="cs-CZ" sz="2000" dirty="0"/>
              <a:t>se, zda je personální zajištění v souladu se SPRSS </a:t>
            </a:r>
            <a:br>
              <a:rPr lang="cs-CZ" sz="2000" dirty="0"/>
            </a:br>
            <a:r>
              <a:rPr lang="cs-CZ" sz="2000" dirty="0"/>
              <a:t>a zda je přiměřené v návaznosti na okamžitou kapacitu služby </a:t>
            </a:r>
            <a:br>
              <a:rPr lang="cs-CZ" sz="2000" dirty="0"/>
            </a:br>
            <a:r>
              <a:rPr lang="cs-CZ" sz="2000" dirty="0"/>
              <a:t>a její časovou dostupnost.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9432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3" y="1772816"/>
            <a:ext cx="8147248" cy="1143000"/>
          </a:xfrm>
        </p:spPr>
        <p:txBody>
          <a:bodyPr/>
          <a:lstStyle/>
          <a:p>
            <a:pPr algn="ctr"/>
            <a:r>
              <a:rPr lang="cs-CZ" dirty="0" smtClean="0"/>
              <a:t>II. Kolo aktualizace sítě sociálních služeb (srpen 2017)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059832"/>
            <a:ext cx="8291264" cy="3351510"/>
          </a:xfrm>
        </p:spPr>
        <p:txBody>
          <a:bodyPr/>
          <a:lstStyle/>
          <a:p>
            <a:r>
              <a:rPr lang="cs-CZ" sz="2000" dirty="0"/>
              <a:t>Přijato celkem </a:t>
            </a:r>
            <a:r>
              <a:rPr lang="cs-CZ" sz="2000" dirty="0" smtClean="0"/>
              <a:t>178 </a:t>
            </a:r>
            <a:r>
              <a:rPr lang="cs-CZ" sz="2000" dirty="0"/>
              <a:t>žádostí, z </a:t>
            </a:r>
            <a:r>
              <a:rPr lang="cs-CZ" sz="2000" dirty="0" smtClean="0"/>
              <a:t>toho:</a:t>
            </a:r>
          </a:p>
          <a:p>
            <a:pPr lvl="1"/>
            <a:r>
              <a:rPr lang="cs-CZ" sz="2000" dirty="0" smtClean="0"/>
              <a:t>38 </a:t>
            </a:r>
            <a:r>
              <a:rPr lang="cs-CZ" sz="2000" dirty="0"/>
              <a:t>žádostí do Základní sítě sociálních </a:t>
            </a:r>
            <a:r>
              <a:rPr lang="cs-CZ" sz="2000" dirty="0" smtClean="0"/>
              <a:t>služeb </a:t>
            </a:r>
          </a:p>
          <a:p>
            <a:pPr lvl="1"/>
            <a:r>
              <a:rPr lang="cs-CZ" sz="2000" dirty="0"/>
              <a:t>12 žádostí do Rozvojové sítě </a:t>
            </a:r>
          </a:p>
          <a:p>
            <a:pPr lvl="1"/>
            <a:r>
              <a:rPr lang="cs-CZ" sz="2000" dirty="0"/>
              <a:t>128 </a:t>
            </a:r>
            <a:r>
              <a:rPr lang="cs-CZ" sz="2000" dirty="0" smtClean="0"/>
              <a:t>žádostí </a:t>
            </a:r>
            <a:r>
              <a:rPr lang="cs-CZ" sz="2000" dirty="0"/>
              <a:t>o změnu průměrných  přepočtených </a:t>
            </a:r>
            <a:r>
              <a:rPr lang="cs-CZ" sz="2000" dirty="0" smtClean="0"/>
              <a:t>úvazků</a:t>
            </a:r>
          </a:p>
          <a:p>
            <a:pPr lvl="1"/>
            <a:endParaRPr lang="cs-CZ" sz="2000" dirty="0"/>
          </a:p>
          <a:p>
            <a:r>
              <a:rPr lang="cs-CZ" sz="2000" dirty="0" smtClean="0"/>
              <a:t>Monitoring sociálních služeb u 35 sociálních služeb:</a:t>
            </a:r>
          </a:p>
          <a:p>
            <a:pPr lvl="1"/>
            <a:r>
              <a:rPr lang="cs-CZ" sz="2000" dirty="0" smtClean="0"/>
              <a:t>10 x navýšení kapacity sociální služby</a:t>
            </a:r>
          </a:p>
          <a:p>
            <a:pPr lvl="1"/>
            <a:r>
              <a:rPr lang="cs-CZ" sz="2000" dirty="0" smtClean="0"/>
              <a:t>12 x průběžný monitoring</a:t>
            </a:r>
          </a:p>
          <a:p>
            <a:pPr lvl="1"/>
            <a:r>
              <a:rPr lang="cs-CZ" sz="2000" dirty="0" smtClean="0"/>
              <a:t>13 x existující sociální služby žádající o zařazení </a:t>
            </a:r>
          </a:p>
          <a:p>
            <a:pPr lvl="1"/>
            <a:endParaRPr lang="cs-CZ" sz="2300" dirty="0" smtClean="0"/>
          </a:p>
          <a:p>
            <a:pPr lvl="1"/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4224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51181D95-1211-4BD1-94C8-2262746F98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6E258F-1BC5-4F72-9391-125559CC38E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04E0E41-06AE-401A-A8D1-3ABC1FEA97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D7D004E-9372-4004-BD32-AA501144712B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2d632ede-d24e-494b-b407-b19ccbe77e6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504</Words>
  <Application>Microsoft Office PowerPoint</Application>
  <PresentationFormat>Předvádění na obrazovce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Sítě sociálních služeb  Ústeckého kraje </vt:lpstr>
      <vt:lpstr>Metodika zajištění sítí sociálních služeb Ústeckého kraje </vt:lpstr>
      <vt:lpstr>Změny v metodice zajištění sítí sociálních služeb Ústeckého kraje - ZSK</vt:lpstr>
      <vt:lpstr>Změny v metodice zajištění sítí sociálních služeb Ústeckého kraje - RSK</vt:lpstr>
      <vt:lpstr>Aktualizace sítí sociálních služeb</vt:lpstr>
      <vt:lpstr>Aktualizace spočívá:</vt:lpstr>
      <vt:lpstr>Podávání žádostí o zařazení sociální služby do základní a rozvojové sítě kraje</vt:lpstr>
      <vt:lpstr>Žádost o změnu průměrných přepočtených úvazků</vt:lpstr>
      <vt:lpstr>II. Kolo aktualizace sítě sociálních služeb (srpen 2017)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 Žídek</dc:creator>
  <cp:lastModifiedBy>notebook</cp:lastModifiedBy>
  <cp:revision>79</cp:revision>
  <dcterms:created xsi:type="dcterms:W3CDTF">2009-03-16T23:21:44Z</dcterms:created>
  <dcterms:modified xsi:type="dcterms:W3CDTF">2018-02-05T07:37:20Z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</Properties>
</file>