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9" r:id="rId2"/>
    <p:sldId id="256" r:id="rId3"/>
    <p:sldId id="272" r:id="rId4"/>
    <p:sldId id="273" r:id="rId5"/>
    <p:sldId id="257" r:id="rId6"/>
    <p:sldId id="261" r:id="rId7"/>
    <p:sldId id="274" r:id="rId8"/>
    <p:sldId id="262" r:id="rId9"/>
    <p:sldId id="275" r:id="rId10"/>
    <p:sldId id="263" r:id="rId11"/>
    <p:sldId id="265" r:id="rId12"/>
    <p:sldId id="264" r:id="rId13"/>
    <p:sldId id="266" r:id="rId14"/>
    <p:sldId id="276" r:id="rId15"/>
    <p:sldId id="267" r:id="rId16"/>
    <p:sldId id="268" r:id="rId17"/>
    <p:sldId id="269" r:id="rId18"/>
    <p:sldId id="277" r:id="rId19"/>
    <p:sldId id="270" r:id="rId20"/>
    <p:sldId id="271" r:id="rId21"/>
    <p:sldId id="278" r:id="rId22"/>
    <p:sldId id="260" r:id="rId23"/>
    <p:sldId id="280" r:id="rId24"/>
  </p:sldIdLst>
  <p:sldSz cx="9144000" cy="6858000" type="screen4x3"/>
  <p:notesSz cx="6858000" cy="9144000"/>
  <p:custDataLst>
    <p:tags r:id="rId27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D8135-4DB5-4DD0-AADE-5E70AB0C074A}" type="datetimeFigureOut">
              <a:rPr lang="cs-CZ" smtClean="0"/>
              <a:t>29.5.2012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5CB26-65AB-4559-921B-95FC04A4D33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C5BBE7-3EFF-4988-B93D-9DF0178931B9}" type="datetimeFigureOut">
              <a:rPr lang="cs-CZ"/>
              <a:pPr>
                <a:defRPr/>
              </a:pPr>
              <a:t>29.5.2012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F61F6A-D6BB-4DC1-9B3F-2FA37BBC00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BEB2DC-7F4F-4E8C-841D-843AE126F5F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7C7471-DD5A-480B-961A-1BF9573A60A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4BDB13-8E22-4618-97E0-C1A2CBAFB713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897670-1EF2-4AE1-B60C-B80F6A71BD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886ED8-AB21-4FAC-AA42-9C96234AE3F9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8A2A4F-5064-4409-B636-9A2F46057681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99E430-0C76-4512-A4DB-F1EC5BE6BA7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BAE848-C136-4B3A-B57A-37C54378A17D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8808" y="764704"/>
            <a:ext cx="7772400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8808" y="4581128"/>
            <a:ext cx="6400800" cy="1368152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84213" y="63087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247B1-3030-487C-B8C5-D61824662C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8808" y="2247007"/>
            <a:ext cx="7772400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E073D-DC5B-4CF9-B232-2E65CC5120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9875" indent="-269875">
              <a:buClr>
                <a:schemeClr val="tx2"/>
              </a:buClr>
              <a:buFont typeface="Wingdings" pitchFamily="2" charset="2"/>
              <a:buChar char="§"/>
              <a:defRPr b="0"/>
            </a:lvl1pPr>
            <a:lvl2pPr marL="541338" indent="-271463">
              <a:defRPr sz="1800"/>
            </a:lvl2pPr>
            <a:lvl3pPr marL="801688" indent="-273050">
              <a:tabLst/>
              <a:defRPr/>
            </a:lvl3pPr>
            <a:lvl4pPr marL="989013" indent="-180975">
              <a:defRPr/>
            </a:lvl4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CDC94-D7E5-4F5A-BAC1-083999DA0F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1B4FE-9E76-4E78-B5CB-A4A730D21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BAF04-6AB2-42A0-ACA5-D9DA1BB17C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6E8A4-9B1F-4B38-9D18-B41036549A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FE952-DA47-4779-92E1-76860548C5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/>
        </p:nvPicPr>
        <p:blipFill>
          <a:blip r:embed="rId10" cstate="print"/>
          <a:srcRect l="208" r="240" b="1279"/>
          <a:stretch>
            <a:fillRect/>
          </a:stretch>
        </p:blipFill>
        <p:spPr bwMode="auto">
          <a:xfrm>
            <a:off x="0" y="5033963"/>
            <a:ext cx="914400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68313" y="6308725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8548F03-0B0C-4B5B-A4A1-9F832B870C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Font typeface="Arial" charset="0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265113" indent="-26511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38163" indent="-2730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19138" indent="-18097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Relationship Id="rId4" Type="http://schemas.openxmlformats.org/officeDocument/2006/relationships/image" Target="../media/image2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tum.cz/" TargetMode="External"/><Relationship Id="rId2" Type="http://schemas.openxmlformats.org/officeDocument/2006/relationships/hyperlink" Target="mailto:herzmann@ppmfactum.cz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smtClean="0">
                <a:latin typeface="Arial" charset="0"/>
                <a:cs typeface="Arial" charset="0"/>
              </a:rPr>
              <a:t>REGIONÁLNÍ ENERGETICKÉ FÓRUM - ÚSTÍ 2012</a:t>
            </a:r>
          </a:p>
        </p:txBody>
      </p:sp>
      <p:pic>
        <p:nvPicPr>
          <p:cNvPr id="6147" name="Picture 2" descr="K:\LA_PR\07_Aktualni_projekty\REF_2012\REF_pozvanka_podklady\logo_HOKO_Zastit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643438"/>
            <a:ext cx="1512887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3" descr="K:\LA_PR\07_Aktualni_projekty\REF_2012\REF_pozvanka_podklady\02_hlavicka_tema_hosp_k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3835400"/>
            <a:ext cx="1800225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K:\LA_PR\07_Aktualni_projekty\REF_2012\REF_pozvanka_podklady\HSRM LOGO březen 20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4378325"/>
            <a:ext cx="13684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" descr="K:\LA_PR\07_Aktualni_projekty\REF_2012\REF_pozvanka_podklady\logo HKCR_OHK Most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6913" y="3933825"/>
            <a:ext cx="779462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5963" y="44831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obrázek 1"/>
          <p:cNvPicPr>
            <a:picLocks noChangeAspect="1" noChangeArrowheads="1"/>
          </p:cNvPicPr>
          <p:nvPr/>
        </p:nvPicPr>
        <p:blipFill>
          <a:blip r:embed="rId7" cstate="print"/>
          <a:srcRect l="826" t="12396" r="64462" b="73759"/>
          <a:stretch>
            <a:fillRect/>
          </a:stretch>
        </p:blipFill>
        <p:spPr bwMode="auto">
          <a:xfrm>
            <a:off x="1547813" y="2286000"/>
            <a:ext cx="20002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8" descr="logo_uk - text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750" y="1844675"/>
            <a:ext cx="863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2" descr="K:\LA_PR\02_Logo\_N4G\NET4GAS_logo_2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425" y="1917700"/>
            <a:ext cx="935038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TextovéPole 23"/>
          <p:cNvSpPr txBox="1">
            <a:spLocks noChangeArrowheads="1"/>
          </p:cNvSpPr>
          <p:nvPr/>
        </p:nvSpPr>
        <p:spPr bwMode="auto">
          <a:xfrm>
            <a:off x="1006475" y="1412875"/>
            <a:ext cx="169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Organizátoři</a:t>
            </a:r>
          </a:p>
        </p:txBody>
      </p:sp>
      <p:sp>
        <p:nvSpPr>
          <p:cNvPr id="6156" name="TextovéPole 24"/>
          <p:cNvSpPr txBox="1">
            <a:spLocks noChangeArrowheads="1"/>
          </p:cNvSpPr>
          <p:nvPr/>
        </p:nvSpPr>
        <p:spPr bwMode="auto">
          <a:xfrm>
            <a:off x="5292725" y="1412875"/>
            <a:ext cx="2319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Generální partner</a:t>
            </a:r>
          </a:p>
        </p:txBody>
      </p:sp>
      <p:sp>
        <p:nvSpPr>
          <p:cNvPr id="6157" name="TextovéPole 25"/>
          <p:cNvSpPr txBox="1">
            <a:spLocks noChangeArrowheads="1"/>
          </p:cNvSpPr>
          <p:nvPr/>
        </p:nvSpPr>
        <p:spPr bwMode="auto">
          <a:xfrm>
            <a:off x="827088" y="3429000"/>
            <a:ext cx="2106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Odborní garanti</a:t>
            </a:r>
          </a:p>
        </p:txBody>
      </p:sp>
      <p:sp>
        <p:nvSpPr>
          <p:cNvPr id="6158" name="TextovéPole 26"/>
          <p:cNvSpPr txBox="1">
            <a:spLocks noChangeArrowheads="1"/>
          </p:cNvSpPr>
          <p:nvPr/>
        </p:nvSpPr>
        <p:spPr bwMode="auto">
          <a:xfrm>
            <a:off x="5364163" y="3475038"/>
            <a:ext cx="2233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Mediální partneři</a:t>
            </a:r>
          </a:p>
        </p:txBody>
      </p:sp>
      <p:sp>
        <p:nvSpPr>
          <p:cNvPr id="6159" name="TextovéPole 27"/>
          <p:cNvSpPr txBox="1">
            <a:spLocks noChangeArrowheads="1"/>
          </p:cNvSpPr>
          <p:nvPr/>
        </p:nvSpPr>
        <p:spPr bwMode="auto">
          <a:xfrm>
            <a:off x="0" y="5805488"/>
            <a:ext cx="8929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>
                <a:solidFill>
                  <a:schemeClr val="tx2"/>
                </a:solidFill>
                <a:latin typeface="Arial" charset="0"/>
              </a:rPr>
              <a:t>REF ÚSTÍ 2012 se koná pod odbornou záštitou Hospodářské komory ČR.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latin typeface="Arial" charset="0"/>
                <a:cs typeface="Arial" charset="0"/>
              </a:rPr>
              <a:t>Znalost OZE je vysoká</a:t>
            </a:r>
          </a:p>
        </p:txBody>
      </p:sp>
      <p:sp>
        <p:nvSpPr>
          <p:cNvPr id="8195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FFAECB-F6ED-4F72-A1CD-F20C85735536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Spontánní znalost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b="1" dirty="0" smtClean="0">
                <a:latin typeface="Arial" pitchFamily="34" charset="0"/>
                <a:cs typeface="Arial" pitchFamily="34" charset="0"/>
              </a:rPr>
            </a:b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obnovitelných </a:t>
            </a:r>
            <a:r>
              <a:rPr lang="cs-CZ" sz="1400" b="1" dirty="0">
                <a:latin typeface="Arial" pitchFamily="34" charset="0"/>
                <a:cs typeface="Arial" pitchFamily="34" charset="0"/>
              </a:rPr>
              <a:t>zdrojů energie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2012, N=1.007, data v %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985963"/>
            <a:ext cx="466725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Zástupný symbol pro obsah 7"/>
          <p:cNvSpPr>
            <a:spLocks noGrp="1"/>
          </p:cNvSpPr>
          <p:nvPr>
            <p:ph sz="half" idx="4294967295"/>
          </p:nvPr>
        </p:nvSpPr>
        <p:spPr>
          <a:xfrm>
            <a:off x="4787800" y="2492896"/>
            <a:ext cx="3816648" cy="864517"/>
          </a:xfrm>
        </p:spPr>
        <p:txBody>
          <a:bodyPr/>
          <a:lstStyle/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400" dirty="0" smtClean="0">
                <a:latin typeface="Arial" charset="0"/>
                <a:cs typeface="Arial" charset="0"/>
              </a:rPr>
              <a:t>Obnovitelné zdroje jsou spojovány zejména s energií solární a větrnou.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400" dirty="0" smtClean="0">
                <a:latin typeface="Arial" charset="0"/>
                <a:cs typeface="Arial" charset="0"/>
              </a:rPr>
              <a:t>Lepší povědomí o obnovitelných zdrojích energie mají tzv. „</a:t>
            </a:r>
            <a:r>
              <a:rPr lang="cs-CZ" sz="1400" dirty="0" err="1" smtClean="0">
                <a:latin typeface="Arial" charset="0"/>
                <a:cs typeface="Arial" charset="0"/>
              </a:rPr>
              <a:t>rozhodovači</a:t>
            </a:r>
            <a:r>
              <a:rPr lang="cs-CZ" sz="1400" dirty="0" smtClean="0">
                <a:latin typeface="Arial" charset="0"/>
                <a:cs typeface="Arial" charset="0"/>
              </a:rPr>
              <a:t>“ – lidé, kteří v domácnostech rozhodují o dodavateli energií..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latin typeface="Arial" charset="0"/>
                <a:cs typeface="Arial" charset="0"/>
              </a:rPr>
              <a:t>OZE jsou nejbezpečnější …</a:t>
            </a:r>
          </a:p>
        </p:txBody>
      </p:sp>
      <p:sp>
        <p:nvSpPr>
          <p:cNvPr id="9219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E61539-310A-455A-B3C4-90D53B514CA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Jak bezpečné jsou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b="1" dirty="0" smtClean="0">
                <a:latin typeface="Arial" pitchFamily="34" charset="0"/>
                <a:cs typeface="Arial" pitchFamily="34" charset="0"/>
              </a:rPr>
            </a:b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uvedené </a:t>
            </a:r>
            <a:r>
              <a:rPr lang="cs-CZ" sz="1400" b="1" dirty="0">
                <a:latin typeface="Arial" pitchFamily="34" charset="0"/>
                <a:cs typeface="Arial" pitchFamily="34" charset="0"/>
              </a:rPr>
              <a:t>typy energie?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2011, N=1.031, data v %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1957388"/>
            <a:ext cx="44958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Obdélník 12"/>
          <p:cNvSpPr>
            <a:spLocks noChangeArrowheads="1"/>
          </p:cNvSpPr>
          <p:nvPr/>
        </p:nvSpPr>
        <p:spPr bwMode="auto">
          <a:xfrm>
            <a:off x="395536" y="2036763"/>
            <a:ext cx="4176464" cy="1122362"/>
          </a:xfrm>
          <a:prstGeom prst="rect">
            <a:avLst/>
          </a:prstGeom>
          <a:noFill/>
          <a:ln w="19050" algn="ctr">
            <a:solidFill>
              <a:srgbClr val="FE660D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223" name="TextovéPole 13"/>
          <p:cNvSpPr txBox="1">
            <a:spLocks noChangeArrowheads="1"/>
          </p:cNvSpPr>
          <p:nvPr/>
        </p:nvSpPr>
        <p:spPr bwMode="auto">
          <a:xfrm>
            <a:off x="4716016" y="2708920"/>
            <a:ext cx="1439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000" b="1" i="1" dirty="0">
                <a:solidFill>
                  <a:srgbClr val="FE660D"/>
                </a:solidFill>
                <a:latin typeface="Arial" charset="0"/>
              </a:rPr>
              <a:t>OBNOVITELNÉ ZDROJE ENERGIE</a:t>
            </a:r>
          </a:p>
        </p:txBody>
      </p:sp>
      <p:sp>
        <p:nvSpPr>
          <p:cNvPr id="9224" name="Text Box 2"/>
          <p:cNvSpPr txBox="1">
            <a:spLocks noChangeArrowheads="1"/>
          </p:cNvSpPr>
          <p:nvPr/>
        </p:nvSpPr>
        <p:spPr bwMode="auto">
          <a:xfrm>
            <a:off x="323528" y="5013177"/>
            <a:ext cx="8750622" cy="93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77800"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Provoz OZE je považován za výrazně </a:t>
            </a:r>
            <a:r>
              <a:rPr lang="cs-CZ" sz="1400" b="1" dirty="0" smtClean="0">
                <a:latin typeface="Arial" charset="0"/>
              </a:rPr>
              <a:t>bezpečnější.</a:t>
            </a:r>
          </a:p>
          <a:p>
            <a:pPr marL="180975" indent="-177800">
              <a:buFont typeface="Wingdings" pitchFamily="2" charset="2"/>
              <a:buChar char="§"/>
            </a:pPr>
            <a:endParaRPr lang="cs-CZ" sz="1400" b="1" dirty="0" smtClean="0">
              <a:latin typeface="Arial" charset="0"/>
            </a:endParaRPr>
          </a:p>
          <a:p>
            <a:pPr marL="180975" indent="-177800">
              <a:buFont typeface="Wingdings" pitchFamily="2" charset="2"/>
              <a:buChar char="§"/>
            </a:pPr>
            <a:r>
              <a:rPr lang="cs-CZ" sz="1400" b="1" dirty="0" smtClean="0">
                <a:latin typeface="Arial" charset="0"/>
              </a:rPr>
              <a:t>Nejhůře </a:t>
            </a:r>
            <a:r>
              <a:rPr lang="cs-CZ" sz="1400" b="1" dirty="0">
                <a:latin typeface="Arial" charset="0"/>
              </a:rPr>
              <a:t>hodnoceným zdrojem </a:t>
            </a:r>
            <a:r>
              <a:rPr lang="cs-CZ" sz="1400" b="1" dirty="0" smtClean="0">
                <a:latin typeface="Arial" charset="0"/>
              </a:rPr>
              <a:t>je </a:t>
            </a:r>
            <a:r>
              <a:rPr lang="cs-CZ" sz="1400" b="1" dirty="0">
                <a:latin typeface="Arial" charset="0"/>
              </a:rPr>
              <a:t>energie jaderná, kterou polovina populace </a:t>
            </a:r>
            <a:r>
              <a:rPr lang="cs-CZ" sz="1400" b="1" dirty="0" smtClean="0">
                <a:latin typeface="Arial" charset="0"/>
              </a:rPr>
              <a:t/>
            </a:r>
            <a:br>
              <a:rPr lang="cs-CZ" sz="1400" b="1" dirty="0" smtClean="0">
                <a:latin typeface="Arial" charset="0"/>
              </a:rPr>
            </a:br>
            <a:r>
              <a:rPr lang="cs-CZ" sz="1400" b="1" dirty="0" smtClean="0">
                <a:latin typeface="Arial" charset="0"/>
              </a:rPr>
              <a:t>považuje </a:t>
            </a:r>
            <a:r>
              <a:rPr lang="cs-CZ" sz="1400" b="1" dirty="0">
                <a:latin typeface="Arial" charset="0"/>
              </a:rPr>
              <a:t>za rozhodně nebezpečnou.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449" y="2119313"/>
            <a:ext cx="460057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latin typeface="Arial" charset="0"/>
                <a:cs typeface="Arial" charset="0"/>
              </a:rPr>
              <a:t>… a z hlediska provozu nejméně nákladné</a:t>
            </a: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3B1A1C-06AA-48F4-9B26-89FFE5F6C46C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Jak finančně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náročné </a:t>
            </a:r>
            <a:r>
              <a:rPr lang="cs-CZ" sz="1400" b="1" dirty="0">
                <a:latin typeface="Arial" pitchFamily="34" charset="0"/>
                <a:cs typeface="Arial" pitchFamily="34" charset="0"/>
              </a:rPr>
              <a:t>jsou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b="1" dirty="0" smtClean="0">
                <a:latin typeface="Arial" pitchFamily="34" charset="0"/>
                <a:cs typeface="Arial" pitchFamily="34" charset="0"/>
              </a:rPr>
            </a:b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uvedené </a:t>
            </a:r>
            <a:r>
              <a:rPr lang="cs-CZ" sz="1400" b="1" dirty="0">
                <a:latin typeface="Arial" pitchFamily="34" charset="0"/>
                <a:cs typeface="Arial" pitchFamily="34" charset="0"/>
              </a:rPr>
              <a:t>typy energie?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2011, N=1.031, data v %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sp>
        <p:nvSpPr>
          <p:cNvPr id="10248" name="Text Box 2"/>
          <p:cNvSpPr txBox="1">
            <a:spLocks noChangeArrowheads="1"/>
          </p:cNvSpPr>
          <p:nvPr/>
        </p:nvSpPr>
        <p:spPr bwMode="auto">
          <a:xfrm>
            <a:off x="251520" y="4725988"/>
            <a:ext cx="882263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77800"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Obnovitelné zdroje energie jsou považovány za nejúspornější. </a:t>
            </a:r>
          </a:p>
          <a:p>
            <a:pPr marL="180975" indent="-177800">
              <a:buFont typeface="Wingdings" pitchFamily="2" charset="2"/>
              <a:buChar char="§"/>
            </a:pPr>
            <a:endParaRPr lang="cs-CZ" sz="1400" b="1" dirty="0">
              <a:latin typeface="Arial" charset="0"/>
            </a:endParaRPr>
          </a:p>
          <a:p>
            <a:pPr marL="180975" indent="-177800"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Větrné elektrárny jsou v současné době považovány za nejekonomičtější zdroj elektrické energie.      O této skutečnosti je přesvědčeno 70 % populace (součet kategorií velmi a spíše levný </a:t>
            </a:r>
            <a:r>
              <a:rPr lang="cs-CZ" sz="1400" b="1" dirty="0" smtClean="0">
                <a:latin typeface="Arial" charset="0"/>
              </a:rPr>
              <a:t>zdroj).</a:t>
            </a:r>
            <a:endParaRPr lang="cs-CZ" sz="1400" b="1" dirty="0">
              <a:latin typeface="Arial" charset="0"/>
            </a:endParaRPr>
          </a:p>
          <a:p>
            <a:pPr marL="180975" indent="-177800">
              <a:buFont typeface="Wingdings" pitchFamily="2" charset="2"/>
              <a:buChar char="§"/>
            </a:pPr>
            <a:endParaRPr lang="cs-CZ" sz="1400" b="1" dirty="0">
              <a:latin typeface="Arial" charset="0"/>
            </a:endParaRPr>
          </a:p>
          <a:p>
            <a:pPr marL="180975" indent="-177800"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Jaderné elektrárny jsou vnímány jako nejdražší. </a:t>
            </a:r>
          </a:p>
        </p:txBody>
      </p:sp>
      <p:sp>
        <p:nvSpPr>
          <p:cNvPr id="9" name="Obdélník 12"/>
          <p:cNvSpPr>
            <a:spLocks noChangeArrowheads="1"/>
          </p:cNvSpPr>
          <p:nvPr/>
        </p:nvSpPr>
        <p:spPr bwMode="auto">
          <a:xfrm>
            <a:off x="395536" y="2036763"/>
            <a:ext cx="4176464" cy="1122362"/>
          </a:xfrm>
          <a:prstGeom prst="rect">
            <a:avLst/>
          </a:prstGeom>
          <a:noFill/>
          <a:ln w="19050" algn="ctr">
            <a:solidFill>
              <a:srgbClr val="FE660D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TextovéPole 13"/>
          <p:cNvSpPr txBox="1">
            <a:spLocks noChangeArrowheads="1"/>
          </p:cNvSpPr>
          <p:nvPr/>
        </p:nvSpPr>
        <p:spPr bwMode="auto">
          <a:xfrm>
            <a:off x="4716016" y="2708920"/>
            <a:ext cx="1439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000" b="1" i="1" dirty="0">
                <a:solidFill>
                  <a:srgbClr val="FE660D"/>
                </a:solidFill>
                <a:latin typeface="Arial" charset="0"/>
              </a:rPr>
              <a:t>OBNOVITELNÉ ZDROJE ENERGIE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smtClean="0">
                <a:latin typeface="Arial" charset="0"/>
                <a:cs typeface="Arial" charset="0"/>
              </a:rPr>
              <a:t>Lidé podceňují celkovou výši podpory OZE</a:t>
            </a: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304F4F-6FC7-4BF2-861F-152EB389CC9A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Předpokládaná podpora obnovitelných zdrojů v ČR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2012, N=1.007, data v %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773238"/>
            <a:ext cx="52006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šipka 10"/>
          <p:cNvCxnSpPr/>
          <p:nvPr/>
        </p:nvCxnSpPr>
        <p:spPr>
          <a:xfrm flipH="1">
            <a:off x="1979614" y="5157192"/>
            <a:ext cx="2088330" cy="6946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067944" y="5065713"/>
            <a:ext cx="1828800" cy="52387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Skutečnost 2012: </a:t>
            </a:r>
            <a:b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38,4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mil. Kč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flipH="1">
            <a:off x="1995488" y="3535363"/>
            <a:ext cx="2063750" cy="14287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059238" y="3535363"/>
            <a:ext cx="1922462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Průměr odhadů: 4,077 mld.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Kč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698500" y="2246313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OZE a domácnost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latin typeface="Arial" charset="0"/>
                <a:cs typeface="Arial" charset="0"/>
              </a:rPr>
              <a:t>Přestože sledují roční vyúčtování elektřiny …</a:t>
            </a:r>
          </a:p>
        </p:txBody>
      </p:sp>
      <p:sp>
        <p:nvSpPr>
          <p:cNvPr id="12291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CDEA6D-0881-423A-A2A1-5A325D80C89A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Sledování ročního vyúčtování elektřiny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2012, N=1.007, data v %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veřejnost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pic>
        <p:nvPicPr>
          <p:cNvPr id="1229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58" y="2343150"/>
            <a:ext cx="45910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45446" y="2492375"/>
            <a:ext cx="459105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42753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Sledování ročního vyúčtování elektřiny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2012, N=244, data v %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„rozhodovači“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sp>
        <p:nvSpPr>
          <p:cNvPr id="12296" name="Zástupný symbol pro obsah 7"/>
          <p:cNvSpPr>
            <a:spLocks noGrp="1"/>
          </p:cNvSpPr>
          <p:nvPr>
            <p:ph sz="half" idx="4294967295"/>
          </p:nvPr>
        </p:nvSpPr>
        <p:spPr>
          <a:xfrm>
            <a:off x="323528" y="4868863"/>
            <a:ext cx="8641085" cy="1081087"/>
          </a:xfrm>
        </p:spPr>
        <p:txBody>
          <a:bodyPr/>
          <a:lstStyle/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 smtClean="0">
                <a:latin typeface="Arial" charset="0"/>
                <a:cs typeface="Arial" charset="0"/>
              </a:rPr>
              <a:t>Dvě třetiny občanů si myslí, že jejich domácnost věnuje pozornost ročnímu vyúčtování elektřiny.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 smtClean="0">
                <a:latin typeface="Arial" charset="0"/>
                <a:cs typeface="Arial" charset="0"/>
              </a:rPr>
              <a:t>Ve skutečnosti je pozornost věnovaná ročnímu vyúčtování zřejmě daleko vyšší. </a:t>
            </a:r>
            <a:br>
              <a:rPr lang="cs-CZ" sz="1400" dirty="0" smtClean="0">
                <a:latin typeface="Arial" charset="0"/>
                <a:cs typeface="Arial" charset="0"/>
              </a:rPr>
            </a:br>
            <a:r>
              <a:rPr lang="cs-CZ" sz="1400" dirty="0" smtClean="0">
                <a:latin typeface="Arial" charset="0"/>
                <a:cs typeface="Arial" charset="0"/>
              </a:rPr>
              <a:t>Podle „</a:t>
            </a:r>
            <a:r>
              <a:rPr lang="cs-CZ" sz="1400" dirty="0" err="1" smtClean="0">
                <a:latin typeface="Arial" charset="0"/>
                <a:cs typeface="Arial" charset="0"/>
              </a:rPr>
              <a:t>rozhodovačů</a:t>
            </a:r>
            <a:r>
              <a:rPr lang="cs-CZ" sz="1400" dirty="0" smtClean="0">
                <a:latin typeface="Arial" charset="0"/>
                <a:cs typeface="Arial" charset="0"/>
              </a:rPr>
              <a:t>“ sleduje roční vyúčtování dokonce 93 % domácností.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latin typeface="Arial" charset="0"/>
                <a:cs typeface="Arial" charset="0"/>
              </a:rPr>
              <a:t>… nemají reálnou představu o svém příspěvku</a:t>
            </a:r>
          </a:p>
        </p:txBody>
      </p:sp>
      <p:sp>
        <p:nvSpPr>
          <p:cNvPr id="13315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CACF26-0D81-43D5-8963-53E9BC8E9745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Předpokládaný příspěvek na OZE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2012, N=1.007, data v %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veřejnost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42753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Předpokládaný příspěvek na OZE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2012, N=244, data v %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„rozhodovači“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890713"/>
            <a:ext cx="38385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ravá složená závorka 9"/>
          <p:cNvSpPr/>
          <p:nvPr/>
        </p:nvSpPr>
        <p:spPr>
          <a:xfrm>
            <a:off x="2124075" y="3573463"/>
            <a:ext cx="142875" cy="503237"/>
          </a:xfrm>
          <a:prstGeom prst="rightBrace">
            <a:avLst>
              <a:gd name="adj1" fmla="val 47351"/>
              <a:gd name="adj2" fmla="val 5000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266950" y="3678238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9 % populace</a:t>
            </a:r>
          </a:p>
        </p:txBody>
      </p:sp>
      <p:pic>
        <p:nvPicPr>
          <p:cNvPr id="1332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3" y="1881188"/>
            <a:ext cx="38385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ravá složená závorka 13"/>
          <p:cNvSpPr/>
          <p:nvPr/>
        </p:nvSpPr>
        <p:spPr>
          <a:xfrm>
            <a:off x="7667625" y="3789363"/>
            <a:ext cx="144463" cy="647700"/>
          </a:xfrm>
          <a:prstGeom prst="rightBrace">
            <a:avLst>
              <a:gd name="adj1" fmla="val 47351"/>
              <a:gd name="adj2" fmla="val 5000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821613" y="3902075"/>
            <a:ext cx="1322387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37 % rozhodovačů</a:t>
            </a:r>
          </a:p>
        </p:txBody>
      </p:sp>
      <p:sp>
        <p:nvSpPr>
          <p:cNvPr id="13324" name="Zástupný symbol pro obsah 7"/>
          <p:cNvSpPr txBox="1">
            <a:spLocks/>
          </p:cNvSpPr>
          <p:nvPr/>
        </p:nvSpPr>
        <p:spPr bwMode="auto">
          <a:xfrm>
            <a:off x="347662" y="4868863"/>
            <a:ext cx="3720281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>
              <a:spcBef>
                <a:spcPts val="600"/>
              </a:spcBef>
            </a:pPr>
            <a:r>
              <a:rPr lang="cs-CZ" sz="1400" b="1" dirty="0">
                <a:latin typeface="Arial" charset="0"/>
              </a:rPr>
              <a:t>Skutečná výše příspěvku domácností na OZE ročně podle využití elektřiny:</a:t>
            </a:r>
          </a:p>
          <a:p>
            <a:r>
              <a:rPr lang="cs-CZ" sz="1400" b="1" dirty="0" smtClean="0">
                <a:latin typeface="Arial" charset="0"/>
              </a:rPr>
              <a:t>a)  „svítí</a:t>
            </a:r>
            <a:r>
              <a:rPr lang="cs-CZ" sz="1400" b="1" dirty="0">
                <a:latin typeface="Arial" charset="0"/>
              </a:rPr>
              <a:t>“ či „svítí a vaří“      1 106,- Kč  </a:t>
            </a:r>
          </a:p>
          <a:p>
            <a:r>
              <a:rPr lang="cs-CZ" sz="1400" b="1" dirty="0" smtClean="0">
                <a:latin typeface="Arial" charset="0"/>
              </a:rPr>
              <a:t>b)  „ </a:t>
            </a:r>
            <a:r>
              <a:rPr lang="cs-CZ" sz="1400" b="1" dirty="0">
                <a:latin typeface="Arial" charset="0"/>
              </a:rPr>
              <a:t>+ ohřívá vodu“ </a:t>
            </a:r>
            <a:r>
              <a:rPr lang="cs-CZ" sz="1400" b="1" dirty="0" smtClean="0">
                <a:latin typeface="Arial" charset="0"/>
              </a:rPr>
              <a:t>              </a:t>
            </a:r>
            <a:r>
              <a:rPr lang="cs-CZ" sz="1400" b="1" dirty="0">
                <a:latin typeface="Arial" charset="0"/>
              </a:rPr>
              <a:t>2 364,- Kč</a:t>
            </a:r>
          </a:p>
          <a:p>
            <a:r>
              <a:rPr lang="cs-CZ" sz="1400" b="1" dirty="0" smtClean="0">
                <a:latin typeface="Arial" charset="0"/>
              </a:rPr>
              <a:t>c)  „ </a:t>
            </a:r>
            <a:r>
              <a:rPr lang="cs-CZ" sz="1400" b="1" dirty="0">
                <a:latin typeface="Arial" charset="0"/>
              </a:rPr>
              <a:t>+ topí“   </a:t>
            </a:r>
            <a:r>
              <a:rPr lang="cs-CZ" sz="1400" b="1" dirty="0" smtClean="0">
                <a:latin typeface="Arial" charset="0"/>
              </a:rPr>
              <a:t>                          </a:t>
            </a:r>
            <a:r>
              <a:rPr lang="cs-CZ" sz="1400" b="1" dirty="0">
                <a:latin typeface="Arial" charset="0"/>
              </a:rPr>
              <a:t>7 545,- Kč</a:t>
            </a:r>
          </a:p>
        </p:txBody>
      </p:sp>
      <p:sp>
        <p:nvSpPr>
          <p:cNvPr id="13325" name="Zástupný symbol pro obsah 7"/>
          <p:cNvSpPr>
            <a:spLocks noGrp="1"/>
          </p:cNvSpPr>
          <p:nvPr>
            <p:ph sz="half" idx="4294967295"/>
          </p:nvPr>
        </p:nvSpPr>
        <p:spPr>
          <a:xfrm>
            <a:off x="4644008" y="4906094"/>
            <a:ext cx="4258692" cy="1619250"/>
          </a:xfrm>
        </p:spPr>
        <p:txBody>
          <a:bodyPr/>
          <a:lstStyle/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 smtClean="0">
                <a:latin typeface="Arial" charset="0"/>
                <a:cs typeface="Arial" charset="0"/>
              </a:rPr>
              <a:t>Pouze 9 % občanů zná správně výši příspěvku své domácnosti na obnovitelné zdroje.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 smtClean="0">
                <a:latin typeface="Arial" charset="0"/>
                <a:cs typeface="Arial" charset="0"/>
              </a:rPr>
              <a:t>Ani mezi „</a:t>
            </a:r>
            <a:r>
              <a:rPr lang="cs-CZ" sz="1400" dirty="0" err="1" smtClean="0">
                <a:latin typeface="Arial" charset="0"/>
                <a:cs typeface="Arial" charset="0"/>
              </a:rPr>
              <a:t>rozhodovači</a:t>
            </a:r>
            <a:r>
              <a:rPr lang="cs-CZ" sz="1400" dirty="0" smtClean="0">
                <a:latin typeface="Arial" charset="0"/>
                <a:cs typeface="Arial" charset="0"/>
              </a:rPr>
              <a:t>“ nejsou znalosti vysoké, příspěvek své domácnosti  na obnovitelné zdroje zná třetina z nich.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smtClean="0">
                <a:latin typeface="Arial" charset="0"/>
                <a:cs typeface="Arial" charset="0"/>
              </a:rPr>
              <a:t>OZE chceme podporovat, ale hlavně nezdražovat</a:t>
            </a: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62619C-BB57-4E99-B081-3F2778565A66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64258" y="1268413"/>
            <a:ext cx="3960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Postoj veřejnosti k výrokům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2012, N=1.007, data v %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veřejnost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35695" y="3789363"/>
            <a:ext cx="39608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Postoj „rozhodovačů“ k výrokům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2012, N=244, data v %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„rozhodovači“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920" y="1700213"/>
            <a:ext cx="616267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Obdélník 1"/>
          <p:cNvSpPr>
            <a:spLocks noChangeArrowheads="1"/>
          </p:cNvSpPr>
          <p:nvPr/>
        </p:nvSpPr>
        <p:spPr bwMode="auto">
          <a:xfrm>
            <a:off x="6972995" y="2037909"/>
            <a:ext cx="206350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1400" b="1" dirty="0">
                <a:latin typeface="Arial" charset="0"/>
              </a:rPr>
              <a:t>Zajímavost:</a:t>
            </a:r>
          </a:p>
          <a:p>
            <a:pPr>
              <a:spcBef>
                <a:spcPts val="600"/>
              </a:spcBef>
            </a:pPr>
            <a:r>
              <a:rPr lang="cs-CZ" sz="1400" b="1" dirty="0">
                <a:latin typeface="Arial" charset="0"/>
              </a:rPr>
              <a:t>36 % lidí souhlasí </a:t>
            </a:r>
            <a:r>
              <a:rPr lang="cs-CZ" sz="1400" b="1" dirty="0" smtClean="0">
                <a:latin typeface="Arial" charset="0"/>
              </a:rPr>
              <a:t/>
            </a:r>
            <a:br>
              <a:rPr lang="cs-CZ" sz="1400" b="1" dirty="0" smtClean="0">
                <a:latin typeface="Arial" charset="0"/>
              </a:rPr>
            </a:br>
            <a:r>
              <a:rPr lang="cs-CZ" sz="1400" b="1" dirty="0" smtClean="0">
                <a:latin typeface="Arial" charset="0"/>
              </a:rPr>
              <a:t>s oběma protichůdnými výroky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9" name="Přímá spojnice se šipkou 4"/>
          <p:cNvCxnSpPr/>
          <p:nvPr/>
        </p:nvCxnSpPr>
        <p:spPr>
          <a:xfrm flipH="1" flipV="1">
            <a:off x="6425308" y="2133600"/>
            <a:ext cx="476250" cy="36036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1"/>
          <p:cNvCxnSpPr/>
          <p:nvPr/>
        </p:nvCxnSpPr>
        <p:spPr>
          <a:xfrm flipH="1">
            <a:off x="6425308" y="2643188"/>
            <a:ext cx="476250" cy="42545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217988"/>
            <a:ext cx="62198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Obdélník 1"/>
          <p:cNvSpPr>
            <a:spLocks noChangeArrowheads="1"/>
          </p:cNvSpPr>
          <p:nvPr/>
        </p:nvSpPr>
        <p:spPr bwMode="auto">
          <a:xfrm>
            <a:off x="7007920" y="4630197"/>
            <a:ext cx="208915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cs-CZ" sz="1400" b="1" dirty="0">
                <a:latin typeface="Arial" charset="0"/>
              </a:rPr>
              <a:t>Zajímavost:</a:t>
            </a:r>
          </a:p>
          <a:p>
            <a:pPr>
              <a:spcBef>
                <a:spcPts val="600"/>
              </a:spcBef>
            </a:pPr>
            <a:r>
              <a:rPr lang="cs-CZ" sz="1400" b="1" dirty="0">
                <a:latin typeface="Arial" charset="0"/>
              </a:rPr>
              <a:t>29 % „</a:t>
            </a:r>
            <a:r>
              <a:rPr lang="cs-CZ" sz="1400" b="1" dirty="0" err="1">
                <a:latin typeface="Arial" charset="0"/>
              </a:rPr>
              <a:t>rozhodovačů</a:t>
            </a:r>
            <a:r>
              <a:rPr lang="cs-CZ" sz="1400" b="1" dirty="0">
                <a:latin typeface="Arial" charset="0"/>
              </a:rPr>
              <a:t>“ souhlasí </a:t>
            </a:r>
            <a:r>
              <a:rPr lang="cs-CZ" sz="1400" b="1" dirty="0" smtClean="0">
                <a:latin typeface="Arial" charset="0"/>
              </a:rPr>
              <a:t>s </a:t>
            </a:r>
            <a:r>
              <a:rPr lang="cs-CZ" sz="1400" b="1" dirty="0">
                <a:latin typeface="Arial" charset="0"/>
              </a:rPr>
              <a:t>oběma protichůdnými výroky</a:t>
            </a:r>
          </a:p>
        </p:txBody>
      </p:sp>
      <p:cxnSp>
        <p:nvCxnSpPr>
          <p:cNvPr id="22" name="Přímá spojnice se šipkou 4"/>
          <p:cNvCxnSpPr/>
          <p:nvPr/>
        </p:nvCxnSpPr>
        <p:spPr>
          <a:xfrm flipH="1" flipV="1">
            <a:off x="6442770" y="4581525"/>
            <a:ext cx="476250" cy="36036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11"/>
          <p:cNvCxnSpPr/>
          <p:nvPr/>
        </p:nvCxnSpPr>
        <p:spPr>
          <a:xfrm flipH="1">
            <a:off x="6461820" y="5275263"/>
            <a:ext cx="476250" cy="42545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683568" y="4365104"/>
            <a:ext cx="2592288" cy="504056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683568" y="1772816"/>
            <a:ext cx="2592288" cy="504056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698500" y="2246313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A co uhlí?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latin typeface="Arial" charset="0"/>
                <a:cs typeface="Arial" charset="0"/>
              </a:rPr>
              <a:t>Ukončit těžbu v Ústeckém kraji?</a:t>
            </a: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1F815B-F4AD-4D5F-B911-556B5B4D4ABD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295400"/>
            <a:ext cx="48006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2438400" y="1981200"/>
            <a:ext cx="2133600" cy="6096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181600" y="1676400"/>
            <a:ext cx="3581400" cy="838200"/>
          </a:xfrm>
          <a:prstGeom prst="rect">
            <a:avLst/>
          </a:prstGeom>
          <a:noFill/>
          <a:ln w="9525">
            <a:solidFill>
              <a:srgbClr val="FF66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Neobávají se ztráty zaměstnání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Pracují v neprůmyslových oblastech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Z nejmenších a největších sídel</a:t>
            </a:r>
          </a:p>
        </p:txBody>
      </p:sp>
      <p:cxnSp>
        <p:nvCxnSpPr>
          <p:cNvPr id="7" name="AutoShape 15"/>
          <p:cNvCxnSpPr>
            <a:cxnSpLocks noChangeShapeType="1"/>
          </p:cNvCxnSpPr>
          <p:nvPr/>
        </p:nvCxnSpPr>
        <p:spPr bwMode="auto">
          <a:xfrm flipV="1">
            <a:off x="4572000" y="2060848"/>
            <a:ext cx="609600" cy="1905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FF66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2438400" y="2667000"/>
            <a:ext cx="2133600" cy="60960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5181600" y="2971800"/>
            <a:ext cx="3581400" cy="838200"/>
          </a:xfrm>
          <a:prstGeom prst="rect">
            <a:avLst/>
          </a:prstGeom>
          <a:noFill/>
          <a:ln w="9525">
            <a:solidFill>
              <a:srgbClr val="80808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S ZŠ a VŠ vzděláním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Pracovníci těžebního průmyslu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Rádi žijí v Ústeckém kraji</a:t>
            </a:r>
          </a:p>
        </p:txBody>
      </p:sp>
      <p:cxnSp>
        <p:nvCxnSpPr>
          <p:cNvPr id="10" name="AutoShape 18"/>
          <p:cNvCxnSpPr>
            <a:cxnSpLocks noChangeShapeType="1"/>
            <a:stCxn id="8" idx="3"/>
            <a:endCxn id="9" idx="1"/>
          </p:cNvCxnSpPr>
          <p:nvPr/>
        </p:nvCxnSpPr>
        <p:spPr bwMode="auto">
          <a:xfrm>
            <a:off x="4572000" y="2971800"/>
            <a:ext cx="609600" cy="419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80808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6200" y="1311275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1400" b="1" dirty="0">
                <a:latin typeface="Arial" pitchFamily="34" charset="0"/>
                <a:cs typeface="Arial" pitchFamily="34" charset="0"/>
              </a:rPr>
              <a:t>Souhlas s co nejrychlejším ukončením těžby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Ústecký kraj, 2009, N=804, data v %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1520" y="4293096"/>
            <a:ext cx="8668072" cy="22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1400" b="1" dirty="0">
                <a:latin typeface="Arial" charset="0"/>
              </a:rPr>
              <a:t>Názory </a:t>
            </a:r>
            <a:r>
              <a:rPr lang="cs-CZ" sz="1400" b="1" dirty="0" smtClean="0">
                <a:latin typeface="Arial" charset="0"/>
              </a:rPr>
              <a:t>na ukončení </a:t>
            </a:r>
            <a:r>
              <a:rPr lang="cs-CZ" sz="1400" b="1" dirty="0">
                <a:latin typeface="Arial" charset="0"/>
              </a:rPr>
              <a:t>těžby nejsou </a:t>
            </a:r>
            <a:r>
              <a:rPr lang="cs-CZ" sz="1400" b="1" dirty="0" smtClean="0">
                <a:latin typeface="Arial" charset="0"/>
              </a:rPr>
              <a:t>v Ústeckém kraji jednotné. </a:t>
            </a:r>
            <a:br>
              <a:rPr lang="cs-CZ" sz="1400" b="1" dirty="0" smtClean="0">
                <a:latin typeface="Arial" charset="0"/>
              </a:rPr>
            </a:br>
            <a:r>
              <a:rPr lang="cs-CZ" sz="1400" b="1" dirty="0" smtClean="0">
                <a:latin typeface="Arial" charset="0"/>
              </a:rPr>
              <a:t>Převažuje názor</a:t>
            </a:r>
            <a:r>
              <a:rPr lang="cs-CZ" sz="1400" b="1" dirty="0">
                <a:latin typeface="Arial" charset="0"/>
              </a:rPr>
              <a:t>, že těžba by se neměla co </a:t>
            </a:r>
            <a:r>
              <a:rPr lang="cs-CZ" sz="1400" b="1" dirty="0" smtClean="0">
                <a:latin typeface="Arial" charset="0"/>
              </a:rPr>
              <a:t>nejrychleji </a:t>
            </a:r>
            <a:r>
              <a:rPr lang="cs-CZ" sz="1400" b="1" dirty="0">
                <a:latin typeface="Arial" charset="0"/>
              </a:rPr>
              <a:t>ukončovat. </a:t>
            </a: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1400" b="1" dirty="0">
                <a:latin typeface="Arial" charset="0"/>
              </a:rPr>
              <a:t>S rychlým </a:t>
            </a:r>
            <a:r>
              <a:rPr lang="cs-CZ" sz="1400" b="1" dirty="0" smtClean="0">
                <a:latin typeface="Arial" charset="0"/>
              </a:rPr>
              <a:t>ukončením těžby (s </a:t>
            </a:r>
            <a:r>
              <a:rPr lang="cs-CZ" sz="1400" b="1" dirty="0">
                <a:latin typeface="Arial" charset="0"/>
              </a:rPr>
              <a:t>tím, že v regionu zůstanou nevytěžené  zásoby </a:t>
            </a:r>
            <a:r>
              <a:rPr lang="cs-CZ" sz="1400" b="1" dirty="0" smtClean="0">
                <a:latin typeface="Arial" charset="0"/>
              </a:rPr>
              <a:t>uhlí) </a:t>
            </a:r>
            <a:br>
              <a:rPr lang="cs-CZ" sz="1400" b="1" dirty="0" smtClean="0">
                <a:latin typeface="Arial" charset="0"/>
              </a:rPr>
            </a:br>
            <a:r>
              <a:rPr lang="cs-CZ" sz="1400" b="1" dirty="0" smtClean="0">
                <a:latin typeface="Arial" charset="0"/>
              </a:rPr>
              <a:t>souhlasí </a:t>
            </a:r>
            <a:r>
              <a:rPr lang="cs-CZ" sz="1400" b="1" dirty="0">
                <a:latin typeface="Arial" charset="0"/>
              </a:rPr>
              <a:t>jen třetina (31 </a:t>
            </a:r>
            <a:r>
              <a:rPr lang="cs-CZ" sz="1400" b="1" dirty="0" smtClean="0">
                <a:latin typeface="Arial" charset="0"/>
              </a:rPr>
              <a:t>%). Většina </a:t>
            </a:r>
            <a:r>
              <a:rPr lang="cs-CZ" sz="1400" b="1" dirty="0">
                <a:latin typeface="Arial" charset="0"/>
              </a:rPr>
              <a:t>(54 %) </a:t>
            </a:r>
            <a:r>
              <a:rPr lang="cs-CZ" sz="1400" b="1" dirty="0" smtClean="0">
                <a:latin typeface="Arial" charset="0"/>
              </a:rPr>
              <a:t>je proti rychlému ukončení těžby.</a:t>
            </a:r>
            <a:endParaRPr lang="cs-CZ" sz="1400" b="1" dirty="0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698500" y="1238250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Veřejná podpora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sektoru energetiky</a:t>
            </a:r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698500" y="4797425"/>
            <a:ext cx="6400800" cy="1368425"/>
          </a:xfrm>
        </p:spPr>
        <p:txBody>
          <a:bodyPr/>
          <a:lstStyle/>
          <a:p>
            <a:r>
              <a:rPr lang="cs-CZ" b="1" dirty="0" smtClean="0"/>
              <a:t>Jan Herzmann</a:t>
            </a:r>
            <a:endParaRPr lang="cs-CZ" dirty="0" smtClean="0"/>
          </a:p>
          <a:p>
            <a:r>
              <a:rPr lang="cs-CZ" dirty="0" smtClean="0">
                <a:latin typeface="Arial" charset="0"/>
                <a:cs typeface="Arial" charset="0"/>
              </a:rPr>
              <a:t>5.6.2012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smtClean="0">
                <a:latin typeface="Arial" charset="0"/>
                <a:cs typeface="Arial" charset="0"/>
              </a:rPr>
              <a:t>Těžba uhlí a rekultivace</a:t>
            </a:r>
          </a:p>
        </p:txBody>
      </p:sp>
      <p:sp>
        <p:nvSpPr>
          <p:cNvPr id="16387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BBEFBF-E28C-4CFA-A168-4403AABD5B2A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9462" y="1489869"/>
            <a:ext cx="52006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89248" y="1124744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175" algn="ctr">
              <a:defRPr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Důvody PRO ukončením těžby </a:t>
            </a:r>
            <a:br>
              <a:rPr lang="cs-CZ" sz="1400" b="1" dirty="0" smtClean="0">
                <a:latin typeface="Arial" pitchFamily="34" charset="0"/>
                <a:cs typeface="Arial" pitchFamily="34" charset="0"/>
              </a:rPr>
            </a:br>
            <a:r>
              <a:rPr lang="cs-CZ" sz="1000" i="1" dirty="0" smtClean="0">
                <a:latin typeface="Arial" pitchFamily="34" charset="0"/>
                <a:cs typeface="Arial" pitchFamily="34" charset="0"/>
              </a:rPr>
              <a:t>Ústecký </a:t>
            </a:r>
            <a:r>
              <a:rPr lang="cs-CZ" sz="1000" i="1" dirty="0">
                <a:latin typeface="Arial" pitchFamily="34" charset="0"/>
                <a:cs typeface="Arial" pitchFamily="34" charset="0"/>
              </a:rPr>
              <a:t>kraj, 2009, N=243, </a:t>
            </a:r>
            <a:r>
              <a:rPr lang="cs-CZ" sz="1000" i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cs-CZ" sz="1000" i="1" dirty="0">
                <a:latin typeface="Arial" pitchFamily="34" charset="0"/>
                <a:cs typeface="Arial" pitchFamily="34" charset="0"/>
              </a:rPr>
              <a:t>v </a:t>
            </a:r>
            <a:r>
              <a:rPr lang="cs-CZ" sz="1000" i="1" dirty="0" smtClean="0">
                <a:latin typeface="Arial" pitchFamily="34" charset="0"/>
                <a:cs typeface="Arial" pitchFamily="34" charset="0"/>
              </a:rPr>
              <a:t>%</a:t>
            </a:r>
            <a:endParaRPr lang="cs-CZ" sz="10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9937" y="4221088"/>
            <a:ext cx="52101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71600" y="3789040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sz="1400" b="1" dirty="0">
                <a:latin typeface="Arial" pitchFamily="34" charset="0"/>
                <a:cs typeface="Arial" pitchFamily="34" charset="0"/>
              </a:rPr>
              <a:t>Důvody PROTI ukončení těžby</a:t>
            </a:r>
          </a:p>
          <a:p>
            <a:pPr algn="ctr"/>
            <a:r>
              <a:rPr lang="cs-CZ" sz="1000" i="1" dirty="0">
                <a:latin typeface="Arial" pitchFamily="34" charset="0"/>
                <a:cs typeface="Arial" pitchFamily="34" charset="0"/>
              </a:rPr>
              <a:t>Ústecký kraj, 2009, N=444, </a:t>
            </a:r>
            <a:r>
              <a:rPr lang="cs-CZ" sz="1000" i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cs-CZ" sz="1000" i="1" dirty="0">
                <a:latin typeface="Arial" pitchFamily="34" charset="0"/>
                <a:cs typeface="Arial" pitchFamily="34" charset="0"/>
              </a:rPr>
              <a:t>v %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796136" y="1628800"/>
            <a:ext cx="316835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1400" b="1" dirty="0" smtClean="0">
                <a:latin typeface="Arial" charset="0"/>
              </a:rPr>
              <a:t>Pokud lidé chtějí těžbu rychle ukončit, pak kvůli vlivu na krajinu a ovzduší.</a:t>
            </a: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tabLst>
                <a:tab pos="0" algn="l"/>
              </a:tabLst>
            </a:pP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tabLst>
                <a:tab pos="0" algn="l"/>
              </a:tabLst>
            </a:pPr>
            <a:endParaRPr lang="cs-CZ" sz="1400" b="1" dirty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1400" b="1" dirty="0" smtClean="0">
                <a:latin typeface="Arial" charset="0"/>
              </a:rPr>
              <a:t>Většina odmítající rychlé ukončení těžby se opírá o obavy z nezaměstnanosti (45 %) a různé aspekty energetického významu uhlí (dohromady 31 %). </a:t>
            </a:r>
            <a:endParaRPr lang="cs-CZ" sz="1400" b="1" dirty="0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Shrnutí</a:t>
            </a:r>
          </a:p>
        </p:txBody>
      </p:sp>
      <p:sp>
        <p:nvSpPr>
          <p:cNvPr id="5123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lvl="1"/>
            <a:r>
              <a:rPr lang="cs-CZ" dirty="0" smtClean="0">
                <a:latin typeface="Arial" charset="0"/>
                <a:cs typeface="Arial" charset="0"/>
              </a:rPr>
              <a:t>Češi chápou význam energetiky, neumějí si představit život bez elektřiny. Jeden z pěti si ale neuvědomuje, že elektřinu používáme 24/7.</a:t>
            </a:r>
          </a:p>
          <a:p>
            <a:pPr lvl="1"/>
            <a:endParaRPr lang="cs-CZ" dirty="0" smtClean="0">
              <a:latin typeface="Arial" charset="0"/>
              <a:cs typeface="Arial" charset="0"/>
            </a:endParaRPr>
          </a:p>
          <a:p>
            <a:pPr lvl="1"/>
            <a:r>
              <a:rPr lang="cs-CZ" dirty="0" smtClean="0">
                <a:latin typeface="Arial" charset="0"/>
                <a:cs typeface="Arial" charset="0"/>
              </a:rPr>
              <a:t>Obnovitelné zdroje považujeme za bezpečné a levné. Vůbec si neuvědomujeme výši dotací OZE ani na celospolečenské úrovni,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ani v konkrétních domácnostech.</a:t>
            </a:r>
          </a:p>
          <a:p>
            <a:pPr lvl="1"/>
            <a:endParaRPr lang="cs-CZ" dirty="0" smtClean="0">
              <a:latin typeface="Arial" charset="0"/>
              <a:cs typeface="Arial" charset="0"/>
            </a:endParaRPr>
          </a:p>
          <a:p>
            <a:pPr lvl="1"/>
            <a:r>
              <a:rPr lang="cs-CZ" dirty="0" smtClean="0">
                <a:latin typeface="Arial" charset="0"/>
                <a:cs typeface="Arial" charset="0"/>
              </a:rPr>
              <a:t>Jádra se trochu bojíme, uhlí spíše hájíme.</a:t>
            </a:r>
          </a:p>
          <a:p>
            <a:pPr lvl="1"/>
            <a:endParaRPr lang="cs-CZ" dirty="0" smtClean="0">
              <a:latin typeface="Arial" charset="0"/>
              <a:cs typeface="Arial" charset="0"/>
            </a:endParaRPr>
          </a:p>
          <a:p>
            <a:pPr lvl="1"/>
            <a:r>
              <a:rPr lang="cs-CZ" dirty="0" smtClean="0">
                <a:latin typeface="Arial" charset="0"/>
                <a:cs typeface="Arial" charset="0"/>
              </a:rPr>
              <a:t>Když dojde na lámání chleba, pro veřejnost je hlavní nezdražovat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a neohrozit zaměstnanost. Když se to povede, OZE podporujeme.</a:t>
            </a:r>
          </a:p>
        </p:txBody>
      </p:sp>
      <p:sp>
        <p:nvSpPr>
          <p:cNvPr id="5124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0B16C9-2F1F-4815-806C-05865675DD20}" type="slidenum">
              <a:rPr lang="cs-CZ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ctrTitle"/>
          </p:nvPr>
        </p:nvSpPr>
        <p:spPr>
          <a:xfrm>
            <a:off x="698500" y="2246313"/>
            <a:ext cx="7772400" cy="1470025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Děkuji za pozornost</a:t>
            </a:r>
          </a:p>
        </p:txBody>
      </p:sp>
      <p:sp>
        <p:nvSpPr>
          <p:cNvPr id="17411" name="TextovéPole 2"/>
          <p:cNvSpPr txBox="1">
            <a:spLocks noChangeArrowheads="1"/>
          </p:cNvSpPr>
          <p:nvPr/>
        </p:nvSpPr>
        <p:spPr bwMode="auto">
          <a:xfrm>
            <a:off x="698500" y="4221163"/>
            <a:ext cx="2808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cs-CZ" sz="1600" b="1" dirty="0" smtClean="0"/>
              <a:t>RNDr. Jan Herzmann, CSc.</a:t>
            </a:r>
            <a:endParaRPr lang="cs-CZ" sz="1600" dirty="0"/>
          </a:p>
          <a:p>
            <a:r>
              <a:rPr lang="cs-CZ" sz="1600" dirty="0"/>
              <a:t>Jednatel</a:t>
            </a:r>
            <a:endParaRPr lang="fr-FR" sz="1600" dirty="0"/>
          </a:p>
          <a:p>
            <a:r>
              <a:rPr lang="cs-CZ" sz="1600" dirty="0" smtClean="0"/>
              <a:t>e-mail:</a:t>
            </a:r>
            <a:r>
              <a:rPr lang="cs-CZ" sz="1600" dirty="0" err="1" smtClean="0">
                <a:hlinkClick r:id="rId2"/>
              </a:rPr>
              <a:t>herzmann</a:t>
            </a:r>
            <a:r>
              <a:rPr lang="cs-CZ" sz="1600" dirty="0" smtClean="0">
                <a:hlinkClick r:id="rId2"/>
              </a:rPr>
              <a:t>@</a:t>
            </a:r>
            <a:r>
              <a:rPr lang="cs-CZ" sz="1600" dirty="0" err="1" smtClean="0">
                <a:hlinkClick r:id="rId2"/>
              </a:rPr>
              <a:t>ppmfactum.cz</a:t>
            </a:r>
            <a:r>
              <a:rPr lang="cs-CZ" sz="1600" dirty="0" smtClean="0">
                <a:hlinkClick r:id="rId2"/>
              </a:rPr>
              <a:t> </a:t>
            </a:r>
            <a:r>
              <a:rPr lang="cs-CZ" sz="1600" dirty="0" smtClean="0">
                <a:hlinkClick r:id="rId3"/>
              </a:rPr>
              <a:t>www.</a:t>
            </a:r>
            <a:r>
              <a:rPr lang="cs-CZ" sz="1600" dirty="0" err="1" smtClean="0">
                <a:hlinkClick r:id="rId3"/>
              </a:rPr>
              <a:t>factum.cz</a:t>
            </a:r>
            <a:r>
              <a:rPr lang="cs-CZ" sz="1600" dirty="0" smtClean="0"/>
              <a:t> </a:t>
            </a:r>
            <a:endParaRPr lang="cs-CZ" sz="1600" dirty="0"/>
          </a:p>
          <a:p>
            <a:endParaRPr lang="cs-CZ" sz="15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smtClean="0">
                <a:latin typeface="Arial" charset="0"/>
                <a:cs typeface="Arial" charset="0"/>
              </a:rPr>
              <a:t>REGIONÁLNÍ ENERGETICKÉ FÓRUM - ÚSTÍ 2012</a:t>
            </a:r>
          </a:p>
        </p:txBody>
      </p:sp>
      <p:pic>
        <p:nvPicPr>
          <p:cNvPr id="6147" name="Picture 2" descr="K:\LA_PR\07_Aktualni_projekty\REF_2012\REF_pozvanka_podklady\logo_HOKO_Zastit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643438"/>
            <a:ext cx="1512887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3" descr="K:\LA_PR\07_Aktualni_projekty\REF_2012\REF_pozvanka_podklady\02_hlavicka_tema_hosp_k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3835400"/>
            <a:ext cx="1800225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K:\LA_PR\07_Aktualni_projekty\REF_2012\REF_pozvanka_podklady\HSRM LOGO březen 20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4378325"/>
            <a:ext cx="13684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" descr="K:\LA_PR\07_Aktualni_projekty\REF_2012\REF_pozvanka_podklady\logo HKCR_OHK Most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6913" y="3933825"/>
            <a:ext cx="779462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5963" y="44831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obrázek 1"/>
          <p:cNvPicPr>
            <a:picLocks noChangeAspect="1" noChangeArrowheads="1"/>
          </p:cNvPicPr>
          <p:nvPr/>
        </p:nvPicPr>
        <p:blipFill>
          <a:blip r:embed="rId7" cstate="print"/>
          <a:srcRect l="826" t="12396" r="64462" b="73759"/>
          <a:stretch>
            <a:fillRect/>
          </a:stretch>
        </p:blipFill>
        <p:spPr bwMode="auto">
          <a:xfrm>
            <a:off x="1547813" y="2286000"/>
            <a:ext cx="20002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8" descr="logo_uk - text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750" y="1844675"/>
            <a:ext cx="863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2" descr="K:\LA_PR\02_Logo\_N4G\NET4GAS_logo_2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425" y="1917700"/>
            <a:ext cx="935038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TextovéPole 23"/>
          <p:cNvSpPr txBox="1">
            <a:spLocks noChangeArrowheads="1"/>
          </p:cNvSpPr>
          <p:nvPr/>
        </p:nvSpPr>
        <p:spPr bwMode="auto">
          <a:xfrm>
            <a:off x="1006475" y="1412875"/>
            <a:ext cx="169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Organizátoři</a:t>
            </a:r>
          </a:p>
        </p:txBody>
      </p:sp>
      <p:sp>
        <p:nvSpPr>
          <p:cNvPr id="6156" name="TextovéPole 24"/>
          <p:cNvSpPr txBox="1">
            <a:spLocks noChangeArrowheads="1"/>
          </p:cNvSpPr>
          <p:nvPr/>
        </p:nvSpPr>
        <p:spPr bwMode="auto">
          <a:xfrm>
            <a:off x="5292725" y="1412875"/>
            <a:ext cx="2319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Generální partner</a:t>
            </a:r>
          </a:p>
        </p:txBody>
      </p:sp>
      <p:sp>
        <p:nvSpPr>
          <p:cNvPr id="6157" name="TextovéPole 25"/>
          <p:cNvSpPr txBox="1">
            <a:spLocks noChangeArrowheads="1"/>
          </p:cNvSpPr>
          <p:nvPr/>
        </p:nvSpPr>
        <p:spPr bwMode="auto">
          <a:xfrm>
            <a:off x="827088" y="3429000"/>
            <a:ext cx="2106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Odborní garanti</a:t>
            </a:r>
          </a:p>
        </p:txBody>
      </p:sp>
      <p:sp>
        <p:nvSpPr>
          <p:cNvPr id="6158" name="TextovéPole 26"/>
          <p:cNvSpPr txBox="1">
            <a:spLocks noChangeArrowheads="1"/>
          </p:cNvSpPr>
          <p:nvPr/>
        </p:nvSpPr>
        <p:spPr bwMode="auto">
          <a:xfrm>
            <a:off x="5364163" y="3475038"/>
            <a:ext cx="2233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Mediální partneři</a:t>
            </a:r>
          </a:p>
        </p:txBody>
      </p:sp>
      <p:sp>
        <p:nvSpPr>
          <p:cNvPr id="6159" name="TextovéPole 27"/>
          <p:cNvSpPr txBox="1">
            <a:spLocks noChangeArrowheads="1"/>
          </p:cNvSpPr>
          <p:nvPr/>
        </p:nvSpPr>
        <p:spPr bwMode="auto">
          <a:xfrm>
            <a:off x="0" y="5805488"/>
            <a:ext cx="8929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>
                <a:solidFill>
                  <a:schemeClr val="tx2"/>
                </a:solidFill>
                <a:latin typeface="Arial" charset="0"/>
              </a:rPr>
              <a:t>REF ÚSTÍ 2012 se koná pod odbornou záštitou Hospodářské komory ČR.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5123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>
                <a:latin typeface="Arial" charset="0"/>
                <a:cs typeface="Arial" charset="0"/>
              </a:rPr>
              <a:t>Pohled obyvatel Ústeckého kraje</a:t>
            </a:r>
          </a:p>
          <a:p>
            <a:pPr lvl="2"/>
            <a:r>
              <a:rPr lang="cs-CZ" dirty="0" smtClean="0">
                <a:latin typeface="Arial" charset="0"/>
                <a:cs typeface="Arial" charset="0"/>
              </a:rPr>
              <a:t>Energetika jako zaměstnavatel</a:t>
            </a:r>
          </a:p>
          <a:p>
            <a:pPr lvl="2"/>
            <a:r>
              <a:rPr lang="cs-CZ" dirty="0" smtClean="0">
                <a:latin typeface="Arial" charset="0"/>
                <a:cs typeface="Arial" charset="0"/>
              </a:rPr>
              <a:t>Problémy energetiky</a:t>
            </a:r>
          </a:p>
          <a:p>
            <a:pPr lvl="1"/>
            <a:r>
              <a:rPr lang="cs-CZ" dirty="0" smtClean="0">
                <a:latin typeface="Arial" charset="0"/>
                <a:cs typeface="Arial" charset="0"/>
              </a:rPr>
              <a:t>Elektřina očima české domácnosti</a:t>
            </a:r>
          </a:p>
          <a:p>
            <a:pPr lvl="1"/>
            <a:r>
              <a:rPr lang="cs-CZ" dirty="0" smtClean="0">
                <a:latin typeface="Arial" charset="0"/>
                <a:cs typeface="Arial" charset="0"/>
              </a:rPr>
              <a:t>Obnovitelné zdroje a společnost</a:t>
            </a:r>
          </a:p>
          <a:p>
            <a:pPr lvl="2"/>
            <a:r>
              <a:rPr lang="cs-CZ" dirty="0" smtClean="0">
                <a:latin typeface="Arial" charset="0"/>
                <a:cs typeface="Arial" charset="0"/>
              </a:rPr>
              <a:t>Bezpečnost a nákladnost provozu OZE</a:t>
            </a:r>
          </a:p>
          <a:p>
            <a:pPr lvl="2"/>
            <a:r>
              <a:rPr lang="cs-CZ" dirty="0" smtClean="0">
                <a:latin typeface="Arial" charset="0"/>
                <a:cs typeface="Arial" charset="0"/>
              </a:rPr>
              <a:t>Odhadovaná výše podpory OZE v ČR</a:t>
            </a:r>
          </a:p>
          <a:p>
            <a:pPr lvl="1"/>
            <a:r>
              <a:rPr lang="cs-CZ" dirty="0" smtClean="0">
                <a:latin typeface="Arial" charset="0"/>
                <a:cs typeface="Arial" charset="0"/>
              </a:rPr>
              <a:t>Obnovitelné zdroje a domácnost</a:t>
            </a:r>
          </a:p>
          <a:p>
            <a:pPr lvl="2"/>
            <a:r>
              <a:rPr lang="cs-CZ" dirty="0" smtClean="0">
                <a:latin typeface="Arial" charset="0"/>
                <a:cs typeface="Arial" charset="0"/>
              </a:rPr>
              <a:t>Odhadovaná výše podpory OZE konkrétní domácností </a:t>
            </a:r>
          </a:p>
          <a:p>
            <a:pPr lvl="2"/>
            <a:r>
              <a:rPr lang="cs-CZ" dirty="0" smtClean="0">
                <a:latin typeface="Arial" charset="0"/>
                <a:cs typeface="Arial" charset="0"/>
              </a:rPr>
              <a:t>Podpora OZE vs. cena elektřiny pro domácnosti</a:t>
            </a:r>
          </a:p>
          <a:p>
            <a:pPr lvl="1"/>
            <a:r>
              <a:rPr lang="cs-CZ" dirty="0" smtClean="0">
                <a:latin typeface="Arial" charset="0"/>
                <a:cs typeface="Arial" charset="0"/>
              </a:rPr>
              <a:t>A co uhlí?</a:t>
            </a:r>
          </a:p>
        </p:txBody>
      </p:sp>
      <p:sp>
        <p:nvSpPr>
          <p:cNvPr id="5124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0B16C9-2F1F-4815-806C-05865675DD20}" type="slidenum">
              <a:rPr lang="cs-CZ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698500" y="2246313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Pohled obyvatel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Ústeckého kraje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latin typeface="Arial" charset="0"/>
                <a:cs typeface="Arial" charset="0"/>
              </a:rPr>
              <a:t>Energetika – nejstabilnější zaměstnavatel</a:t>
            </a:r>
          </a:p>
        </p:txBody>
      </p:sp>
      <p:sp>
        <p:nvSpPr>
          <p:cNvPr id="5123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F3336-8158-43B1-ADE4-7AD297423785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4" name="Picture 10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624" y="1905000"/>
            <a:ext cx="40862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444624" y="1371600"/>
            <a:ext cx="43434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175" algn="ctr">
              <a:defRPr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Nejstabilnější a </a:t>
            </a:r>
            <a:r>
              <a:rPr lang="cs-CZ" sz="1400" b="1" dirty="0">
                <a:latin typeface="Arial" pitchFamily="34" charset="0"/>
                <a:cs typeface="Arial" pitchFamily="34" charset="0"/>
              </a:rPr>
              <a:t>nejméně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stabilní</a:t>
            </a:r>
            <a:br>
              <a:rPr lang="cs-CZ" sz="1400" b="1" dirty="0" smtClean="0">
                <a:latin typeface="Arial" pitchFamily="34" charset="0"/>
                <a:cs typeface="Arial" pitchFamily="34" charset="0"/>
              </a:rPr>
            </a:b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b="1" dirty="0">
                <a:latin typeface="Arial" pitchFamily="34" charset="0"/>
                <a:cs typeface="Arial" pitchFamily="34" charset="0"/>
              </a:rPr>
              <a:t>zaměstnavatelé v kraji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Ústecký kraj, </a:t>
            </a:r>
            <a:r>
              <a:rPr lang="cs-CZ" sz="1000" i="1" dirty="0" smtClean="0">
                <a:latin typeface="Arial" pitchFamily="34" charset="0"/>
                <a:cs typeface="Arial" pitchFamily="34" charset="0"/>
              </a:rPr>
              <a:t>2009, N=804, data v %</a:t>
            </a:r>
            <a:endParaRPr lang="cs-CZ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5436096" y="1447800"/>
            <a:ext cx="3479304" cy="406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1400" b="1" dirty="0" smtClean="0">
                <a:latin typeface="Arial" charset="0"/>
              </a:rPr>
              <a:t>Nejstabilnější jsou </a:t>
            </a:r>
            <a:r>
              <a:rPr lang="cs-CZ" sz="1400" b="1" dirty="0">
                <a:latin typeface="Arial" charset="0"/>
              </a:rPr>
              <a:t>podle obyvatel Ústeckého kraje </a:t>
            </a:r>
            <a:r>
              <a:rPr lang="cs-CZ" sz="1400" b="1" dirty="0" smtClean="0">
                <a:latin typeface="Arial" charset="0"/>
              </a:rPr>
              <a:t>firmy z </a:t>
            </a:r>
            <a:r>
              <a:rPr lang="cs-CZ" sz="1400" b="1" dirty="0">
                <a:latin typeface="Arial" charset="0"/>
              </a:rPr>
              <a:t>oblasti energetiky. Naopak nejméně stabilní zaměstnavatelé </a:t>
            </a:r>
            <a:r>
              <a:rPr lang="cs-CZ" sz="1400" b="1" dirty="0" smtClean="0">
                <a:latin typeface="Arial" charset="0"/>
              </a:rPr>
              <a:t>jsou z </a:t>
            </a:r>
            <a:r>
              <a:rPr lang="cs-CZ" sz="1400" b="1" dirty="0">
                <a:latin typeface="Arial" charset="0"/>
              </a:rPr>
              <a:t>odvětví těžby uhlí  a průmyslu. </a:t>
            </a: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1400" b="1" dirty="0" smtClean="0">
                <a:latin typeface="Arial" charset="0"/>
              </a:rPr>
              <a:t>Výsledky korespondují </a:t>
            </a:r>
            <a:r>
              <a:rPr lang="cs-CZ" sz="1400" b="1" dirty="0">
                <a:latin typeface="Arial" charset="0"/>
              </a:rPr>
              <a:t>s </a:t>
            </a:r>
            <a:r>
              <a:rPr lang="cs-CZ" sz="1400" b="1" dirty="0" smtClean="0">
                <a:latin typeface="Arial" charset="0"/>
              </a:rPr>
              <a:t>tím, že pracovníci </a:t>
            </a:r>
            <a:r>
              <a:rPr lang="cs-CZ" sz="1400" b="1" dirty="0">
                <a:latin typeface="Arial" charset="0"/>
              </a:rPr>
              <a:t>těžebních oborů </a:t>
            </a:r>
            <a:r>
              <a:rPr lang="cs-CZ" sz="1400" b="1" dirty="0" smtClean="0">
                <a:latin typeface="Arial" charset="0"/>
              </a:rPr>
              <a:t>a </a:t>
            </a:r>
            <a:r>
              <a:rPr lang="cs-CZ" sz="1400" b="1" dirty="0">
                <a:latin typeface="Arial" charset="0"/>
              </a:rPr>
              <a:t>průmyslových odvětví se </a:t>
            </a:r>
            <a:r>
              <a:rPr lang="cs-CZ" sz="1400" b="1" dirty="0" smtClean="0">
                <a:latin typeface="Arial" charset="0"/>
              </a:rPr>
              <a:t>v Ústeckém kraji nejvíce </a:t>
            </a:r>
            <a:r>
              <a:rPr lang="cs-CZ" sz="1400" b="1" dirty="0">
                <a:latin typeface="Arial" charset="0"/>
              </a:rPr>
              <a:t>obávají o svá zaměstnání.</a:t>
            </a:r>
          </a:p>
        </p:txBody>
      </p:sp>
      <p:sp>
        <p:nvSpPr>
          <p:cNvPr id="7" name="Text Box 1039"/>
          <p:cNvSpPr txBox="1">
            <a:spLocks noChangeArrowheads="1"/>
          </p:cNvSpPr>
          <p:nvPr/>
        </p:nvSpPr>
        <p:spPr bwMode="auto">
          <a:xfrm>
            <a:off x="683568" y="5165725"/>
            <a:ext cx="1219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000" dirty="0">
                <a:solidFill>
                  <a:srgbClr val="707070"/>
                </a:solidFill>
                <a:latin typeface="Arial" pitchFamily="34" charset="0"/>
                <a:cs typeface="Arial" pitchFamily="34" charset="0"/>
              </a:rPr>
              <a:t>Nejméně stabilní</a:t>
            </a:r>
          </a:p>
        </p:txBody>
      </p:sp>
      <p:sp>
        <p:nvSpPr>
          <p:cNvPr id="8" name="Text Box 1040"/>
          <p:cNvSpPr txBox="1">
            <a:spLocks noChangeArrowheads="1"/>
          </p:cNvSpPr>
          <p:nvPr/>
        </p:nvSpPr>
        <p:spPr bwMode="auto">
          <a:xfrm>
            <a:off x="3068960" y="5165725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dirty="0">
                <a:solidFill>
                  <a:srgbClr val="FE660D"/>
                </a:solidFill>
                <a:latin typeface="Arial" pitchFamily="34" charset="0"/>
                <a:cs typeface="Arial" pitchFamily="34" charset="0"/>
              </a:rPr>
              <a:t>Nejvíce stabilní</a:t>
            </a:r>
          </a:p>
        </p:txBody>
      </p:sp>
      <p:sp>
        <p:nvSpPr>
          <p:cNvPr id="9" name="Line 1041"/>
          <p:cNvSpPr>
            <a:spLocks noChangeShapeType="1"/>
          </p:cNvSpPr>
          <p:nvPr/>
        </p:nvSpPr>
        <p:spPr bwMode="auto">
          <a:xfrm>
            <a:off x="3131840" y="5165725"/>
            <a:ext cx="7620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" name="Line 1042"/>
          <p:cNvSpPr>
            <a:spLocks noChangeShapeType="1"/>
          </p:cNvSpPr>
          <p:nvPr/>
        </p:nvSpPr>
        <p:spPr bwMode="auto">
          <a:xfrm flipH="1">
            <a:off x="1073696" y="5165725"/>
            <a:ext cx="762000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407" y="1700808"/>
            <a:ext cx="621982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6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latin typeface="Arial" charset="0"/>
                <a:cs typeface="Arial" charset="0"/>
              </a:rPr>
              <a:t>Problémy české energetiky</a:t>
            </a:r>
          </a:p>
        </p:txBody>
      </p:sp>
      <p:sp>
        <p:nvSpPr>
          <p:cNvPr id="6147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26E9A9-9BAE-474F-8405-261730C770D8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0" y="1311275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Závažnost problémů české energetiky</a:t>
            </a:r>
          </a:p>
          <a:p>
            <a:pPr indent="3175" algn="ctr">
              <a:defRPr/>
            </a:pPr>
            <a:r>
              <a:rPr lang="cs-CZ" sz="1000" i="1" dirty="0">
                <a:cs typeface="Arabic Typesetting" pitchFamily="66" charset="-78"/>
              </a:rPr>
              <a:t>Ústecký kraj, </a:t>
            </a:r>
            <a:r>
              <a:rPr lang="cs-CZ" sz="1000" i="1" dirty="0" smtClean="0">
                <a:cs typeface="Arabic Typesetting" pitchFamily="66" charset="-78"/>
              </a:rPr>
              <a:t>2009</a:t>
            </a:r>
            <a:r>
              <a:rPr lang="cs-CZ" sz="10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000" i="1" dirty="0">
                <a:latin typeface="Arial" pitchFamily="34" charset="0"/>
                <a:cs typeface="Arial" pitchFamily="34" charset="0"/>
              </a:rPr>
              <a:t>N=804, data v %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5536" y="4293096"/>
            <a:ext cx="837165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1400" b="1" dirty="0">
                <a:latin typeface="Arial" charset="0"/>
              </a:rPr>
              <a:t>Na prvním místě (tedy nejzávažnější problém) je podle obyvatel Ústecka rostoucí závislost na dodávkách zdrojů energie ze zahraniční.  </a:t>
            </a:r>
            <a:endParaRPr lang="cs-CZ" sz="1400" b="1" dirty="0" smtClean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endParaRPr lang="cs-CZ" sz="1400" b="1" dirty="0">
              <a:latin typeface="Arial" charset="0"/>
            </a:endParaRPr>
          </a:p>
          <a:p>
            <a:pPr marL="180975" indent="-177800">
              <a:lnSpc>
                <a:spcPct val="110000"/>
              </a:lnSpc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1400" b="1" dirty="0">
                <a:latin typeface="Arial" charset="0"/>
              </a:rPr>
              <a:t>Na druhém pak nedostatek uhlí pro elektrárny. </a:t>
            </a:r>
          </a:p>
        </p:txBody>
      </p:sp>
      <p:sp>
        <p:nvSpPr>
          <p:cNvPr id="8" name="Elipsa 7"/>
          <p:cNvSpPr/>
          <p:nvPr/>
        </p:nvSpPr>
        <p:spPr>
          <a:xfrm>
            <a:off x="395536" y="1844824"/>
            <a:ext cx="3240360" cy="57606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23528" y="3140968"/>
            <a:ext cx="3240360" cy="504056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698500" y="2246313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Elektřina očima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české domácnosti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smtClean="0">
                <a:latin typeface="Arial" charset="0"/>
                <a:cs typeface="Arial" charset="0"/>
              </a:rPr>
              <a:t>Využívání elektřiny v domácnostech</a:t>
            </a:r>
          </a:p>
        </p:txBody>
      </p:sp>
      <p:sp>
        <p:nvSpPr>
          <p:cNvPr id="7171" name="Zástupný symbol pro číslo snímku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16B003-0A2E-408D-9F38-A773F049B2BF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288" y="1125538"/>
            <a:ext cx="396081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Kolik hodin denně ve Vaší domácnosti využíváte elektřinu?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2011, N=972, data v %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1706563"/>
            <a:ext cx="465772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787900" y="1125538"/>
            <a:ext cx="39608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ctr">
              <a:defRPr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Jak dlouho byste se Vy osobně v běžném životě obešel bez elektřiny?</a:t>
            </a:r>
          </a:p>
          <a:p>
            <a:pPr indent="3175" algn="ctr">
              <a:defRPr/>
            </a:pPr>
            <a:r>
              <a:rPr lang="cs-CZ" sz="1000" i="1" dirty="0">
                <a:latin typeface="Arial" pitchFamily="34" charset="0"/>
                <a:cs typeface="Arial" pitchFamily="34" charset="0"/>
              </a:rPr>
              <a:t>ČR, 2011, N=972, data v %</a:t>
            </a:r>
          </a:p>
          <a:p>
            <a:pPr marL="180975" indent="-177800" algn="ctr">
              <a:buFont typeface="Wingdings" pitchFamily="2" charset="2"/>
              <a:buChar char="§"/>
              <a:defRPr/>
            </a:pPr>
            <a:endParaRPr lang="cs-CZ" sz="1400" dirty="0"/>
          </a:p>
        </p:txBody>
      </p:sp>
      <p:sp>
        <p:nvSpPr>
          <p:cNvPr id="7175" name="Text Box 2"/>
          <p:cNvSpPr txBox="1">
            <a:spLocks noChangeArrowheads="1"/>
          </p:cNvSpPr>
          <p:nvPr/>
        </p:nvSpPr>
        <p:spPr bwMode="auto">
          <a:xfrm>
            <a:off x="323528" y="5132388"/>
            <a:ext cx="864108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77800"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Skutečnost, že elektrickou energii využíváme 24 hodin denně, si uvědomují jen čtyři lidé z pěti. </a:t>
            </a:r>
          </a:p>
          <a:p>
            <a:pPr marL="180975" indent="-177800">
              <a:buFont typeface="Wingdings" pitchFamily="2" charset="2"/>
              <a:buChar char="§"/>
            </a:pPr>
            <a:endParaRPr lang="cs-CZ" sz="1400" b="1" dirty="0">
              <a:latin typeface="Arial" charset="0"/>
            </a:endParaRPr>
          </a:p>
          <a:p>
            <a:pPr marL="180975" indent="-177800">
              <a:buFont typeface="Wingdings" pitchFamily="2" charset="2"/>
              <a:buChar char="§"/>
            </a:pPr>
            <a:r>
              <a:rPr lang="cs-CZ" sz="1400" b="1" dirty="0">
                <a:latin typeface="Arial" charset="0"/>
              </a:rPr>
              <a:t>Třetina populace, a to především lidé ve věku 15 - 29 let, si život bez elektrické energie nedokáže téměř představit, případně „by to vydrželi“ nejvýše hodinu. </a:t>
            </a:r>
          </a:p>
        </p:txBody>
      </p:sp>
      <p:pic>
        <p:nvPicPr>
          <p:cNvPr id="717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87850" y="1773238"/>
            <a:ext cx="46482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čára 10"/>
          <p:cNvCxnSpPr/>
          <p:nvPr/>
        </p:nvCxnSpPr>
        <p:spPr>
          <a:xfrm>
            <a:off x="4644008" y="2996952"/>
            <a:ext cx="4176464" cy="0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698500" y="2246313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OZE a společnost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Odpovědět nyní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"/>
  <p:tag name="INCORRECTPOINTVALUE" val="0"/>
  <p:tag name="REALTIMEBACKUP" val="False"/>
  <p:tag name="REALTIMEBACKUPPATH" val="(Žádný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REF_prezentace_sablona (2)">
  <a:themeElements>
    <a:clrScheme name="ref">
      <a:dk1>
        <a:sysClr val="windowText" lastClr="000000"/>
      </a:dk1>
      <a:lt1>
        <a:sysClr val="window" lastClr="FFFFFF"/>
      </a:lt1>
      <a:dk2>
        <a:srgbClr val="055B9B"/>
      </a:dk2>
      <a:lt2>
        <a:srgbClr val="F0F0F0"/>
      </a:lt2>
      <a:accent1>
        <a:srgbClr val="1E8A43"/>
      </a:accent1>
      <a:accent2>
        <a:srgbClr val="E8C622"/>
      </a:accent2>
      <a:accent3>
        <a:srgbClr val="57DB83"/>
      </a:accent3>
      <a:accent4>
        <a:srgbClr val="022B4A"/>
      </a:accent4>
      <a:accent5>
        <a:srgbClr val="58B5FA"/>
      </a:accent5>
      <a:accent6>
        <a:srgbClr val="937D0F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REF_prezentace_sablona (2)</Template>
  <TotalTime>202</TotalTime>
  <Words>916</Words>
  <Application>Microsoft Office PowerPoint</Application>
  <PresentationFormat>Předvádění na obrazovce (4:3)</PresentationFormat>
  <Paragraphs>175</Paragraphs>
  <Slides>23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REF_prezentace_sablona (2)</vt:lpstr>
      <vt:lpstr>REGIONÁLNÍ ENERGETICKÉ FÓRUM - ÚSTÍ 2012</vt:lpstr>
      <vt:lpstr>Veřejná podpora sektoru energetiky</vt:lpstr>
      <vt:lpstr>Agenda</vt:lpstr>
      <vt:lpstr>Pohled obyvatel  Ústeckého kraje</vt:lpstr>
      <vt:lpstr>Energetika – nejstabilnější zaměstnavatel</vt:lpstr>
      <vt:lpstr>Problémy české energetiky</vt:lpstr>
      <vt:lpstr>Elektřina očima  české domácnosti</vt:lpstr>
      <vt:lpstr>Využívání elektřiny v domácnostech</vt:lpstr>
      <vt:lpstr>OZE a společnost</vt:lpstr>
      <vt:lpstr>Znalost OZE je vysoká</vt:lpstr>
      <vt:lpstr>OZE jsou nejbezpečnější …</vt:lpstr>
      <vt:lpstr>… a z hlediska provozu nejméně nákladné</vt:lpstr>
      <vt:lpstr>Lidé podceňují celkovou výši podpory OZE</vt:lpstr>
      <vt:lpstr>OZE a domácnost</vt:lpstr>
      <vt:lpstr>Přestože sledují roční vyúčtování elektřiny …</vt:lpstr>
      <vt:lpstr>… nemají reálnou představu o svém příspěvku</vt:lpstr>
      <vt:lpstr>OZE chceme podporovat, ale hlavně nezdražovat</vt:lpstr>
      <vt:lpstr>A co uhlí?</vt:lpstr>
      <vt:lpstr>Ukončit těžbu v Ústeckém kraji?</vt:lpstr>
      <vt:lpstr>Těžba uhlí a rekultivace</vt:lpstr>
      <vt:lpstr>Shrnutí</vt:lpstr>
      <vt:lpstr>Děkuji za pozornost</vt:lpstr>
      <vt:lpstr>REGIONÁLNÍ ENERGETICKÉ FÓRUM - ÚSTÍ 2012</vt:lpstr>
    </vt:vector>
  </TitlesOfParts>
  <Company>ppmfactum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 prezentace</dc:title>
  <dc:creator>Karbulova</dc:creator>
  <cp:lastModifiedBy>trojna.l</cp:lastModifiedBy>
  <cp:revision>26</cp:revision>
  <dcterms:created xsi:type="dcterms:W3CDTF">2012-05-21T12:29:04Z</dcterms:created>
  <dcterms:modified xsi:type="dcterms:W3CDTF">2012-05-29T08:32:28Z</dcterms:modified>
</cp:coreProperties>
</file>